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5"/>
  </p:notesMasterIdLst>
  <p:handoutMasterIdLst>
    <p:handoutMasterId r:id="rId56"/>
  </p:handoutMasterIdLst>
  <p:sldIdLst>
    <p:sldId id="276" r:id="rId2"/>
    <p:sldId id="279" r:id="rId3"/>
    <p:sldId id="282" r:id="rId4"/>
    <p:sldId id="283" r:id="rId5"/>
    <p:sldId id="324" r:id="rId6"/>
    <p:sldId id="326" r:id="rId7"/>
    <p:sldId id="306" r:id="rId8"/>
    <p:sldId id="327" r:id="rId9"/>
    <p:sldId id="330" r:id="rId10"/>
    <p:sldId id="328" r:id="rId11"/>
    <p:sldId id="284" r:id="rId12"/>
    <p:sldId id="285" r:id="rId13"/>
    <p:sldId id="331" r:id="rId14"/>
    <p:sldId id="286" r:id="rId15"/>
    <p:sldId id="334" r:id="rId16"/>
    <p:sldId id="308" r:id="rId17"/>
    <p:sldId id="287" r:id="rId18"/>
    <p:sldId id="333" r:id="rId19"/>
    <p:sldId id="332" r:id="rId20"/>
    <p:sldId id="288" r:id="rId21"/>
    <p:sldId id="289" r:id="rId22"/>
    <p:sldId id="335" r:id="rId23"/>
    <p:sldId id="290" r:id="rId24"/>
    <p:sldId id="291" r:id="rId25"/>
    <p:sldId id="292" r:id="rId26"/>
    <p:sldId id="293" r:id="rId27"/>
    <p:sldId id="294" r:id="rId28"/>
    <p:sldId id="336" r:id="rId29"/>
    <p:sldId id="295" r:id="rId30"/>
    <p:sldId id="337" r:id="rId31"/>
    <p:sldId id="296" r:id="rId32"/>
    <p:sldId id="310" r:id="rId33"/>
    <p:sldId id="311" r:id="rId34"/>
    <p:sldId id="297" r:id="rId35"/>
    <p:sldId id="312" r:id="rId36"/>
    <p:sldId id="298" r:id="rId37"/>
    <p:sldId id="313" r:id="rId38"/>
    <p:sldId id="314" r:id="rId39"/>
    <p:sldId id="299" r:id="rId40"/>
    <p:sldId id="315" r:id="rId41"/>
    <p:sldId id="300" r:id="rId42"/>
    <p:sldId id="316" r:id="rId43"/>
    <p:sldId id="317" r:id="rId44"/>
    <p:sldId id="301" r:id="rId45"/>
    <p:sldId id="318" r:id="rId46"/>
    <p:sldId id="302" r:id="rId47"/>
    <p:sldId id="303" r:id="rId48"/>
    <p:sldId id="321" r:id="rId49"/>
    <p:sldId id="319" r:id="rId50"/>
    <p:sldId id="320" r:id="rId51"/>
    <p:sldId id="305" r:id="rId52"/>
    <p:sldId id="322" r:id="rId53"/>
    <p:sldId id="32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CtQjmew6QcRzSvjJuEwfKg==" hashData="WqOVndTsYUDos9XVQ6WKbGjCr8U="/>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EC9"/>
    <a:srgbClr val="18DA4B"/>
    <a:srgbClr val="0601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673" autoAdjust="0"/>
    <p:restoredTop sz="94660"/>
  </p:normalViewPr>
  <p:slideViewPr>
    <p:cSldViewPr>
      <p:cViewPr varScale="1">
        <p:scale>
          <a:sx n="67" d="100"/>
          <a:sy n="67" d="100"/>
        </p:scale>
        <p:origin x="84" y="15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2264"/>
    </p:cViewPr>
  </p:sorterViewPr>
  <p:notesViewPr>
    <p:cSldViewPr>
      <p:cViewPr varScale="1">
        <p:scale>
          <a:sx n="54" d="100"/>
          <a:sy n="54" d="100"/>
        </p:scale>
        <p:origin x="-181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2D8873EE-44BB-45DA-9106-4DA6EF6E6636}" type="datetimeFigureOut">
              <a:rPr lang="fa-IR" smtClean="0"/>
              <a:pPr/>
              <a:t>29/06/1436</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B664C328-1BF1-49DC-BD29-4AEA30DA6F8A}" type="slidenum">
              <a:rPr lang="fa-IR" smtClean="0"/>
              <a:pPr/>
              <a:t>‹#›</a:t>
            </a:fld>
            <a:endParaRPr lang="fa-IR"/>
          </a:p>
        </p:txBody>
      </p:sp>
    </p:spTree>
    <p:extLst>
      <p:ext uri="{BB962C8B-B14F-4D97-AF65-F5344CB8AC3E}">
        <p14:creationId xmlns:p14="http://schemas.microsoft.com/office/powerpoint/2010/main" val="1782043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8B25870-EF82-4510-918F-FEEB9B17E61A}" type="datetimeFigureOut">
              <a:rPr lang="fa-IR" smtClean="0"/>
              <a:pPr/>
              <a:t>29/06/1436</a:t>
            </a:fld>
            <a:endParaRPr lang="fa-I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336EA18-DC0B-4034-9101-27D435C1239F}" type="slidenum">
              <a:rPr lang="fa-IR" smtClean="0"/>
              <a:pPr/>
              <a:t>‹#›</a:t>
            </a:fld>
            <a:endParaRPr lang="fa-IR"/>
          </a:p>
        </p:txBody>
      </p:sp>
    </p:spTree>
    <p:extLst>
      <p:ext uri="{BB962C8B-B14F-4D97-AF65-F5344CB8AC3E}">
        <p14:creationId xmlns:p14="http://schemas.microsoft.com/office/powerpoint/2010/main" val="87614588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820F9456-AA8F-497F-8788-D3071FD94350}" type="slidenum">
              <a:rPr lang="fa-IR" smtClean="0"/>
              <a:pPr/>
              <a:t>1</a:t>
            </a:fld>
            <a:endParaRPr lang="fa-IR"/>
          </a:p>
        </p:txBody>
      </p:sp>
    </p:spTree>
    <p:extLst>
      <p:ext uri="{BB962C8B-B14F-4D97-AF65-F5344CB8AC3E}">
        <p14:creationId xmlns:p14="http://schemas.microsoft.com/office/powerpoint/2010/main" val="23747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10</a:t>
            </a:fld>
            <a:endParaRPr lang="fa-IR"/>
          </a:p>
        </p:txBody>
      </p:sp>
    </p:spTree>
    <p:extLst>
      <p:ext uri="{BB962C8B-B14F-4D97-AF65-F5344CB8AC3E}">
        <p14:creationId xmlns:p14="http://schemas.microsoft.com/office/powerpoint/2010/main" val="3933684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11</a:t>
            </a:fld>
            <a:endParaRPr lang="fa-IR"/>
          </a:p>
        </p:txBody>
      </p:sp>
    </p:spTree>
    <p:extLst>
      <p:ext uri="{BB962C8B-B14F-4D97-AF65-F5344CB8AC3E}">
        <p14:creationId xmlns:p14="http://schemas.microsoft.com/office/powerpoint/2010/main" val="3777791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12</a:t>
            </a:fld>
            <a:endParaRPr lang="fa-IR"/>
          </a:p>
        </p:txBody>
      </p:sp>
    </p:spTree>
    <p:extLst>
      <p:ext uri="{BB962C8B-B14F-4D97-AF65-F5344CB8AC3E}">
        <p14:creationId xmlns:p14="http://schemas.microsoft.com/office/powerpoint/2010/main" val="187435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13</a:t>
            </a:fld>
            <a:endParaRPr lang="fa-IR"/>
          </a:p>
        </p:txBody>
      </p:sp>
    </p:spTree>
    <p:extLst>
      <p:ext uri="{BB962C8B-B14F-4D97-AF65-F5344CB8AC3E}">
        <p14:creationId xmlns:p14="http://schemas.microsoft.com/office/powerpoint/2010/main" val="3781225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14</a:t>
            </a:fld>
            <a:endParaRPr lang="fa-IR"/>
          </a:p>
        </p:txBody>
      </p:sp>
    </p:spTree>
    <p:extLst>
      <p:ext uri="{BB962C8B-B14F-4D97-AF65-F5344CB8AC3E}">
        <p14:creationId xmlns:p14="http://schemas.microsoft.com/office/powerpoint/2010/main" val="2586733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15</a:t>
            </a:fld>
            <a:endParaRPr lang="fa-IR"/>
          </a:p>
        </p:txBody>
      </p:sp>
    </p:spTree>
    <p:extLst>
      <p:ext uri="{BB962C8B-B14F-4D97-AF65-F5344CB8AC3E}">
        <p14:creationId xmlns:p14="http://schemas.microsoft.com/office/powerpoint/2010/main" val="2599983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16</a:t>
            </a:fld>
            <a:endParaRPr lang="fa-IR"/>
          </a:p>
        </p:txBody>
      </p:sp>
    </p:spTree>
    <p:extLst>
      <p:ext uri="{BB962C8B-B14F-4D97-AF65-F5344CB8AC3E}">
        <p14:creationId xmlns:p14="http://schemas.microsoft.com/office/powerpoint/2010/main" val="4111325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17</a:t>
            </a:fld>
            <a:endParaRPr lang="fa-IR"/>
          </a:p>
        </p:txBody>
      </p:sp>
    </p:spTree>
    <p:extLst>
      <p:ext uri="{BB962C8B-B14F-4D97-AF65-F5344CB8AC3E}">
        <p14:creationId xmlns:p14="http://schemas.microsoft.com/office/powerpoint/2010/main" val="1468826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18</a:t>
            </a:fld>
            <a:endParaRPr lang="fa-IR"/>
          </a:p>
        </p:txBody>
      </p:sp>
    </p:spTree>
    <p:extLst>
      <p:ext uri="{BB962C8B-B14F-4D97-AF65-F5344CB8AC3E}">
        <p14:creationId xmlns:p14="http://schemas.microsoft.com/office/powerpoint/2010/main" val="454563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19</a:t>
            </a:fld>
            <a:endParaRPr lang="fa-IR"/>
          </a:p>
        </p:txBody>
      </p:sp>
    </p:spTree>
    <p:extLst>
      <p:ext uri="{BB962C8B-B14F-4D97-AF65-F5344CB8AC3E}">
        <p14:creationId xmlns:p14="http://schemas.microsoft.com/office/powerpoint/2010/main" val="311109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2</a:t>
            </a:fld>
            <a:endParaRPr lang="fa-IR"/>
          </a:p>
        </p:txBody>
      </p:sp>
    </p:spTree>
    <p:extLst>
      <p:ext uri="{BB962C8B-B14F-4D97-AF65-F5344CB8AC3E}">
        <p14:creationId xmlns:p14="http://schemas.microsoft.com/office/powerpoint/2010/main" val="3383529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20</a:t>
            </a:fld>
            <a:endParaRPr lang="fa-IR"/>
          </a:p>
        </p:txBody>
      </p:sp>
    </p:spTree>
    <p:extLst>
      <p:ext uri="{BB962C8B-B14F-4D97-AF65-F5344CB8AC3E}">
        <p14:creationId xmlns:p14="http://schemas.microsoft.com/office/powerpoint/2010/main" val="3737710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21</a:t>
            </a:fld>
            <a:endParaRPr lang="fa-IR"/>
          </a:p>
        </p:txBody>
      </p:sp>
    </p:spTree>
    <p:extLst>
      <p:ext uri="{BB962C8B-B14F-4D97-AF65-F5344CB8AC3E}">
        <p14:creationId xmlns:p14="http://schemas.microsoft.com/office/powerpoint/2010/main" val="3161171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22</a:t>
            </a:fld>
            <a:endParaRPr lang="fa-IR"/>
          </a:p>
        </p:txBody>
      </p:sp>
    </p:spTree>
    <p:extLst>
      <p:ext uri="{BB962C8B-B14F-4D97-AF65-F5344CB8AC3E}">
        <p14:creationId xmlns:p14="http://schemas.microsoft.com/office/powerpoint/2010/main" val="920910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23</a:t>
            </a:fld>
            <a:endParaRPr lang="fa-IR"/>
          </a:p>
        </p:txBody>
      </p:sp>
    </p:spTree>
    <p:extLst>
      <p:ext uri="{BB962C8B-B14F-4D97-AF65-F5344CB8AC3E}">
        <p14:creationId xmlns:p14="http://schemas.microsoft.com/office/powerpoint/2010/main" val="4025867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24</a:t>
            </a:fld>
            <a:endParaRPr lang="fa-IR"/>
          </a:p>
        </p:txBody>
      </p:sp>
    </p:spTree>
    <p:extLst>
      <p:ext uri="{BB962C8B-B14F-4D97-AF65-F5344CB8AC3E}">
        <p14:creationId xmlns:p14="http://schemas.microsoft.com/office/powerpoint/2010/main" val="794278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25</a:t>
            </a:fld>
            <a:endParaRPr lang="fa-IR"/>
          </a:p>
        </p:txBody>
      </p:sp>
    </p:spTree>
    <p:extLst>
      <p:ext uri="{BB962C8B-B14F-4D97-AF65-F5344CB8AC3E}">
        <p14:creationId xmlns:p14="http://schemas.microsoft.com/office/powerpoint/2010/main" val="3222602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26</a:t>
            </a:fld>
            <a:endParaRPr lang="fa-IR"/>
          </a:p>
        </p:txBody>
      </p:sp>
    </p:spTree>
    <p:extLst>
      <p:ext uri="{BB962C8B-B14F-4D97-AF65-F5344CB8AC3E}">
        <p14:creationId xmlns:p14="http://schemas.microsoft.com/office/powerpoint/2010/main" val="2909281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27</a:t>
            </a:fld>
            <a:endParaRPr lang="fa-IR"/>
          </a:p>
        </p:txBody>
      </p:sp>
    </p:spTree>
    <p:extLst>
      <p:ext uri="{BB962C8B-B14F-4D97-AF65-F5344CB8AC3E}">
        <p14:creationId xmlns:p14="http://schemas.microsoft.com/office/powerpoint/2010/main" val="2474877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28</a:t>
            </a:fld>
            <a:endParaRPr lang="fa-IR"/>
          </a:p>
        </p:txBody>
      </p:sp>
    </p:spTree>
    <p:extLst>
      <p:ext uri="{BB962C8B-B14F-4D97-AF65-F5344CB8AC3E}">
        <p14:creationId xmlns:p14="http://schemas.microsoft.com/office/powerpoint/2010/main" val="926417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29</a:t>
            </a:fld>
            <a:endParaRPr lang="fa-IR"/>
          </a:p>
        </p:txBody>
      </p:sp>
    </p:spTree>
    <p:extLst>
      <p:ext uri="{BB962C8B-B14F-4D97-AF65-F5344CB8AC3E}">
        <p14:creationId xmlns:p14="http://schemas.microsoft.com/office/powerpoint/2010/main" val="182499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pPr>
              <a:defRPr/>
            </a:pPr>
            <a:fld id="{DC70F3EE-78DD-479C-B9B6-2A2B93E25FA7}" type="slidenum">
              <a:rPr lang="ar-SA" smtClean="0"/>
              <a:pPr>
                <a:defRPr/>
              </a:pPr>
              <a:t>3</a:t>
            </a:fld>
            <a:endParaRPr lang="en-US" dirty="0"/>
          </a:p>
        </p:txBody>
      </p:sp>
    </p:spTree>
    <p:extLst>
      <p:ext uri="{BB962C8B-B14F-4D97-AF65-F5344CB8AC3E}">
        <p14:creationId xmlns:p14="http://schemas.microsoft.com/office/powerpoint/2010/main" val="2621711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30</a:t>
            </a:fld>
            <a:endParaRPr lang="fa-IR"/>
          </a:p>
        </p:txBody>
      </p:sp>
    </p:spTree>
    <p:extLst>
      <p:ext uri="{BB962C8B-B14F-4D97-AF65-F5344CB8AC3E}">
        <p14:creationId xmlns:p14="http://schemas.microsoft.com/office/powerpoint/2010/main" val="3494666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31</a:t>
            </a:fld>
            <a:endParaRPr lang="fa-IR"/>
          </a:p>
        </p:txBody>
      </p:sp>
    </p:spTree>
    <p:extLst>
      <p:ext uri="{BB962C8B-B14F-4D97-AF65-F5344CB8AC3E}">
        <p14:creationId xmlns:p14="http://schemas.microsoft.com/office/powerpoint/2010/main" val="2795493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32</a:t>
            </a:fld>
            <a:endParaRPr lang="fa-IR"/>
          </a:p>
        </p:txBody>
      </p:sp>
    </p:spTree>
    <p:extLst>
      <p:ext uri="{BB962C8B-B14F-4D97-AF65-F5344CB8AC3E}">
        <p14:creationId xmlns:p14="http://schemas.microsoft.com/office/powerpoint/2010/main" val="320010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33</a:t>
            </a:fld>
            <a:endParaRPr lang="fa-IR"/>
          </a:p>
        </p:txBody>
      </p:sp>
    </p:spTree>
    <p:extLst>
      <p:ext uri="{BB962C8B-B14F-4D97-AF65-F5344CB8AC3E}">
        <p14:creationId xmlns:p14="http://schemas.microsoft.com/office/powerpoint/2010/main" val="1355875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34</a:t>
            </a:fld>
            <a:endParaRPr lang="fa-IR"/>
          </a:p>
        </p:txBody>
      </p:sp>
    </p:spTree>
    <p:extLst>
      <p:ext uri="{BB962C8B-B14F-4D97-AF65-F5344CB8AC3E}">
        <p14:creationId xmlns:p14="http://schemas.microsoft.com/office/powerpoint/2010/main" val="3166523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35</a:t>
            </a:fld>
            <a:endParaRPr lang="fa-IR"/>
          </a:p>
        </p:txBody>
      </p:sp>
    </p:spTree>
    <p:extLst>
      <p:ext uri="{BB962C8B-B14F-4D97-AF65-F5344CB8AC3E}">
        <p14:creationId xmlns:p14="http://schemas.microsoft.com/office/powerpoint/2010/main" val="4027419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36</a:t>
            </a:fld>
            <a:endParaRPr lang="fa-IR"/>
          </a:p>
        </p:txBody>
      </p:sp>
    </p:spTree>
    <p:extLst>
      <p:ext uri="{BB962C8B-B14F-4D97-AF65-F5344CB8AC3E}">
        <p14:creationId xmlns:p14="http://schemas.microsoft.com/office/powerpoint/2010/main" val="1047063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37</a:t>
            </a:fld>
            <a:endParaRPr lang="fa-IR"/>
          </a:p>
        </p:txBody>
      </p:sp>
    </p:spTree>
    <p:extLst>
      <p:ext uri="{BB962C8B-B14F-4D97-AF65-F5344CB8AC3E}">
        <p14:creationId xmlns:p14="http://schemas.microsoft.com/office/powerpoint/2010/main" val="920364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38</a:t>
            </a:fld>
            <a:endParaRPr lang="fa-IR"/>
          </a:p>
        </p:txBody>
      </p:sp>
    </p:spTree>
    <p:extLst>
      <p:ext uri="{BB962C8B-B14F-4D97-AF65-F5344CB8AC3E}">
        <p14:creationId xmlns:p14="http://schemas.microsoft.com/office/powerpoint/2010/main" val="37183194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39</a:t>
            </a:fld>
            <a:endParaRPr lang="fa-IR"/>
          </a:p>
        </p:txBody>
      </p:sp>
    </p:spTree>
    <p:extLst>
      <p:ext uri="{BB962C8B-B14F-4D97-AF65-F5344CB8AC3E}">
        <p14:creationId xmlns:p14="http://schemas.microsoft.com/office/powerpoint/2010/main" val="3040305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4</a:t>
            </a:fld>
            <a:endParaRPr lang="fa-IR"/>
          </a:p>
        </p:txBody>
      </p:sp>
    </p:spTree>
    <p:extLst>
      <p:ext uri="{BB962C8B-B14F-4D97-AF65-F5344CB8AC3E}">
        <p14:creationId xmlns:p14="http://schemas.microsoft.com/office/powerpoint/2010/main" val="34885331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40</a:t>
            </a:fld>
            <a:endParaRPr lang="fa-IR"/>
          </a:p>
        </p:txBody>
      </p:sp>
    </p:spTree>
    <p:extLst>
      <p:ext uri="{BB962C8B-B14F-4D97-AF65-F5344CB8AC3E}">
        <p14:creationId xmlns:p14="http://schemas.microsoft.com/office/powerpoint/2010/main" val="19552803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41</a:t>
            </a:fld>
            <a:endParaRPr lang="fa-IR"/>
          </a:p>
        </p:txBody>
      </p:sp>
    </p:spTree>
    <p:extLst>
      <p:ext uri="{BB962C8B-B14F-4D97-AF65-F5344CB8AC3E}">
        <p14:creationId xmlns:p14="http://schemas.microsoft.com/office/powerpoint/2010/main" val="3407254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42</a:t>
            </a:fld>
            <a:endParaRPr lang="fa-IR"/>
          </a:p>
        </p:txBody>
      </p:sp>
    </p:spTree>
    <p:extLst>
      <p:ext uri="{BB962C8B-B14F-4D97-AF65-F5344CB8AC3E}">
        <p14:creationId xmlns:p14="http://schemas.microsoft.com/office/powerpoint/2010/main" val="1290215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43</a:t>
            </a:fld>
            <a:endParaRPr lang="fa-IR"/>
          </a:p>
        </p:txBody>
      </p:sp>
    </p:spTree>
    <p:extLst>
      <p:ext uri="{BB962C8B-B14F-4D97-AF65-F5344CB8AC3E}">
        <p14:creationId xmlns:p14="http://schemas.microsoft.com/office/powerpoint/2010/main" val="2041668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44</a:t>
            </a:fld>
            <a:endParaRPr lang="fa-IR"/>
          </a:p>
        </p:txBody>
      </p:sp>
    </p:spTree>
    <p:extLst>
      <p:ext uri="{BB962C8B-B14F-4D97-AF65-F5344CB8AC3E}">
        <p14:creationId xmlns:p14="http://schemas.microsoft.com/office/powerpoint/2010/main" val="13041597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45</a:t>
            </a:fld>
            <a:endParaRPr lang="fa-IR"/>
          </a:p>
        </p:txBody>
      </p:sp>
    </p:spTree>
    <p:extLst>
      <p:ext uri="{BB962C8B-B14F-4D97-AF65-F5344CB8AC3E}">
        <p14:creationId xmlns:p14="http://schemas.microsoft.com/office/powerpoint/2010/main" val="8887887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46</a:t>
            </a:fld>
            <a:endParaRPr lang="fa-IR"/>
          </a:p>
        </p:txBody>
      </p:sp>
    </p:spTree>
    <p:extLst>
      <p:ext uri="{BB962C8B-B14F-4D97-AF65-F5344CB8AC3E}">
        <p14:creationId xmlns:p14="http://schemas.microsoft.com/office/powerpoint/2010/main" val="24889163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47</a:t>
            </a:fld>
            <a:endParaRPr lang="fa-IR"/>
          </a:p>
        </p:txBody>
      </p:sp>
    </p:spTree>
    <p:extLst>
      <p:ext uri="{BB962C8B-B14F-4D97-AF65-F5344CB8AC3E}">
        <p14:creationId xmlns:p14="http://schemas.microsoft.com/office/powerpoint/2010/main" val="36200778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48</a:t>
            </a:fld>
            <a:endParaRPr lang="fa-IR"/>
          </a:p>
        </p:txBody>
      </p:sp>
    </p:spTree>
    <p:extLst>
      <p:ext uri="{BB962C8B-B14F-4D97-AF65-F5344CB8AC3E}">
        <p14:creationId xmlns:p14="http://schemas.microsoft.com/office/powerpoint/2010/main" val="18226098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49</a:t>
            </a:fld>
            <a:endParaRPr lang="fa-IR"/>
          </a:p>
        </p:txBody>
      </p:sp>
    </p:spTree>
    <p:extLst>
      <p:ext uri="{BB962C8B-B14F-4D97-AF65-F5344CB8AC3E}">
        <p14:creationId xmlns:p14="http://schemas.microsoft.com/office/powerpoint/2010/main" val="589784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5</a:t>
            </a:fld>
            <a:endParaRPr lang="fa-IR"/>
          </a:p>
        </p:txBody>
      </p:sp>
    </p:spTree>
    <p:extLst>
      <p:ext uri="{BB962C8B-B14F-4D97-AF65-F5344CB8AC3E}">
        <p14:creationId xmlns:p14="http://schemas.microsoft.com/office/powerpoint/2010/main" val="34885331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50</a:t>
            </a:fld>
            <a:endParaRPr lang="fa-IR"/>
          </a:p>
        </p:txBody>
      </p:sp>
    </p:spTree>
    <p:extLst>
      <p:ext uri="{BB962C8B-B14F-4D97-AF65-F5344CB8AC3E}">
        <p14:creationId xmlns:p14="http://schemas.microsoft.com/office/powerpoint/2010/main" val="25107093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51</a:t>
            </a:fld>
            <a:endParaRPr lang="fa-IR"/>
          </a:p>
        </p:txBody>
      </p:sp>
    </p:spTree>
    <p:extLst>
      <p:ext uri="{BB962C8B-B14F-4D97-AF65-F5344CB8AC3E}">
        <p14:creationId xmlns:p14="http://schemas.microsoft.com/office/powerpoint/2010/main" val="35613813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52</a:t>
            </a:fld>
            <a:endParaRPr lang="fa-IR"/>
          </a:p>
        </p:txBody>
      </p:sp>
    </p:spTree>
    <p:extLst>
      <p:ext uri="{BB962C8B-B14F-4D97-AF65-F5344CB8AC3E}">
        <p14:creationId xmlns:p14="http://schemas.microsoft.com/office/powerpoint/2010/main" val="19720481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53</a:t>
            </a:fld>
            <a:endParaRPr lang="fa-IR"/>
          </a:p>
        </p:txBody>
      </p:sp>
    </p:spTree>
    <p:extLst>
      <p:ext uri="{BB962C8B-B14F-4D97-AF65-F5344CB8AC3E}">
        <p14:creationId xmlns:p14="http://schemas.microsoft.com/office/powerpoint/2010/main" val="323524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6</a:t>
            </a:fld>
            <a:endParaRPr lang="fa-IR"/>
          </a:p>
        </p:txBody>
      </p:sp>
    </p:spTree>
    <p:extLst>
      <p:ext uri="{BB962C8B-B14F-4D97-AF65-F5344CB8AC3E}">
        <p14:creationId xmlns:p14="http://schemas.microsoft.com/office/powerpoint/2010/main" val="2991187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7</a:t>
            </a:fld>
            <a:endParaRPr lang="fa-IR"/>
          </a:p>
        </p:txBody>
      </p:sp>
    </p:spTree>
    <p:extLst>
      <p:ext uri="{BB962C8B-B14F-4D97-AF65-F5344CB8AC3E}">
        <p14:creationId xmlns:p14="http://schemas.microsoft.com/office/powerpoint/2010/main" val="3488533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8</a:t>
            </a:fld>
            <a:endParaRPr lang="fa-IR"/>
          </a:p>
        </p:txBody>
      </p:sp>
    </p:spTree>
    <p:extLst>
      <p:ext uri="{BB962C8B-B14F-4D97-AF65-F5344CB8AC3E}">
        <p14:creationId xmlns:p14="http://schemas.microsoft.com/office/powerpoint/2010/main" val="353770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336EA18-DC0B-4034-9101-27D435C1239F}" type="slidenum">
              <a:rPr lang="fa-IR" smtClean="0"/>
              <a:pPr/>
              <a:t>9</a:t>
            </a:fld>
            <a:endParaRPr lang="fa-IR"/>
          </a:p>
        </p:txBody>
      </p:sp>
    </p:spTree>
    <p:extLst>
      <p:ext uri="{BB962C8B-B14F-4D97-AF65-F5344CB8AC3E}">
        <p14:creationId xmlns:p14="http://schemas.microsoft.com/office/powerpoint/2010/main" val="2855106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alphaModFix amt="66000"/>
            <a:lum/>
          </a:blip>
          <a:srcRect/>
          <a:stretch>
            <a:fillRect t="-20000" b="-2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4/18/2015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770" r="4480" b="20427"/>
          <a:stretch/>
        </p:blipFill>
        <p:spPr>
          <a:xfrm>
            <a:off x="2133601" y="1981201"/>
            <a:ext cx="8069943" cy="2827111"/>
          </a:xfrm>
          <a:prstGeom prst="rect">
            <a:avLst/>
          </a:prstGeom>
        </p:spPr>
      </p:pic>
    </p:spTree>
    <p:extLst>
      <p:ext uri="{BB962C8B-B14F-4D97-AF65-F5344CB8AC3E}">
        <p14:creationId xmlns:p14="http://schemas.microsoft.com/office/powerpoint/2010/main" val="6206992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271464" y="836712"/>
            <a:ext cx="9865096" cy="5201424"/>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marL="228600" eaLnBrk="0" hangingPunct="0">
              <a:defRPr sz="2000">
                <a:solidFill>
                  <a:schemeClr val="tx1"/>
                </a:solidFill>
                <a:latin typeface="Arial" pitchFamily="34" charset="0"/>
                <a:cs typeface="B Nazanin" pitchFamily="2" charset="-78"/>
              </a:defRPr>
            </a:lvl1pPr>
            <a:lvl2pPr marL="742950" indent="-285750" eaLnBrk="0" hangingPunct="0">
              <a:defRPr sz="2000">
                <a:solidFill>
                  <a:schemeClr val="tx1"/>
                </a:solidFill>
                <a:latin typeface="Arial" pitchFamily="34" charset="0"/>
                <a:cs typeface="B Nazanin" pitchFamily="2" charset="-78"/>
              </a:defRPr>
            </a:lvl2pPr>
            <a:lvl3pPr marL="1143000" indent="-228600" eaLnBrk="0" hangingPunct="0">
              <a:defRPr sz="2000">
                <a:solidFill>
                  <a:schemeClr val="tx1"/>
                </a:solidFill>
                <a:latin typeface="Arial" pitchFamily="34" charset="0"/>
                <a:cs typeface="B Nazanin" pitchFamily="2" charset="-78"/>
              </a:defRPr>
            </a:lvl3pPr>
            <a:lvl4pPr marL="1600200" indent="-228600" eaLnBrk="0" hangingPunct="0">
              <a:defRPr sz="2000">
                <a:solidFill>
                  <a:schemeClr val="tx1"/>
                </a:solidFill>
                <a:latin typeface="Arial" pitchFamily="34" charset="0"/>
                <a:cs typeface="B Nazanin" pitchFamily="2" charset="-78"/>
              </a:defRPr>
            </a:lvl4pPr>
            <a:lvl5pPr marL="2057400" indent="-228600" eaLnBrk="0" hangingPunct="0">
              <a:defRPr sz="2000">
                <a:solidFill>
                  <a:schemeClr val="tx1"/>
                </a:solidFill>
                <a:latin typeface="Arial" pitchFamily="34" charset="0"/>
                <a:cs typeface="B Nazanin" pitchFamily="2" charset="-78"/>
              </a:defRPr>
            </a:lvl5pPr>
            <a:lvl6pPr marL="2514600" indent="-228600" rtl="0" eaLnBrk="0" fontAlgn="base" hangingPunct="0">
              <a:spcBef>
                <a:spcPct val="0"/>
              </a:spcBef>
              <a:spcAft>
                <a:spcPct val="0"/>
              </a:spcAft>
              <a:defRPr sz="2000">
                <a:solidFill>
                  <a:schemeClr val="tx1"/>
                </a:solidFill>
                <a:latin typeface="Arial" pitchFamily="34" charset="0"/>
                <a:cs typeface="B Nazanin" pitchFamily="2" charset="-78"/>
              </a:defRPr>
            </a:lvl6pPr>
            <a:lvl7pPr marL="2971800" indent="-228600" rtl="0" eaLnBrk="0" fontAlgn="base" hangingPunct="0">
              <a:spcBef>
                <a:spcPct val="0"/>
              </a:spcBef>
              <a:spcAft>
                <a:spcPct val="0"/>
              </a:spcAft>
              <a:defRPr sz="2000">
                <a:solidFill>
                  <a:schemeClr val="tx1"/>
                </a:solidFill>
                <a:latin typeface="Arial" pitchFamily="34" charset="0"/>
                <a:cs typeface="B Nazanin" pitchFamily="2" charset="-78"/>
              </a:defRPr>
            </a:lvl7pPr>
            <a:lvl8pPr marL="3429000" indent="-228600" rtl="0" eaLnBrk="0" fontAlgn="base" hangingPunct="0">
              <a:spcBef>
                <a:spcPct val="0"/>
              </a:spcBef>
              <a:spcAft>
                <a:spcPct val="0"/>
              </a:spcAft>
              <a:defRPr sz="2000">
                <a:solidFill>
                  <a:schemeClr val="tx1"/>
                </a:solidFill>
                <a:latin typeface="Arial" pitchFamily="34" charset="0"/>
                <a:cs typeface="B Nazanin" pitchFamily="2" charset="-78"/>
              </a:defRPr>
            </a:lvl8pPr>
            <a:lvl9pPr marL="3886200" indent="-228600" rtl="0" eaLnBrk="0" fontAlgn="base" hangingPunct="0">
              <a:spcBef>
                <a:spcPct val="0"/>
              </a:spcBef>
              <a:spcAft>
                <a:spcPct val="0"/>
              </a:spcAft>
              <a:defRPr sz="2000">
                <a:solidFill>
                  <a:schemeClr val="tx1"/>
                </a:solidFill>
                <a:latin typeface="Arial" pitchFamily="34" charset="0"/>
                <a:cs typeface="B Nazanin" pitchFamily="2" charset="-78"/>
              </a:defRPr>
            </a:lvl9pPr>
          </a:lstStyle>
          <a:p>
            <a:pPr algn="just" rtl="1" eaLnBrk="1" hangingPunct="1"/>
            <a:endParaRPr lang="fa-IR" sz="4800" b="1" spc="-15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B Titr" pitchFamily="2" charset="-78"/>
            </a:endParaRPr>
          </a:p>
          <a:p>
            <a:pPr algn="just" rtl="1" eaLnBrk="1" hangingPunct="1"/>
            <a:r>
              <a:rPr lang="fa-IR" sz="4800" b="1" spc="-15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B Titr" pitchFamily="2" charset="-78"/>
              </a:rPr>
              <a:t>نکته </a:t>
            </a:r>
            <a:r>
              <a:rPr lang="fa-IR" sz="4800" b="1" spc="-15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B Titr" pitchFamily="2" charset="-78"/>
              </a:rPr>
              <a:t>: سرعت صوت در هوای گرم و سرد متفاوت است علت آن هم کم و زیاد شدن  فاصله مولکلها از هم می باشد، لذا در شب یا هوای سرد سرعت صوت را 333 متر بر ثانیه و در هوای گرم سرعت صوت را </a:t>
            </a:r>
            <a:r>
              <a:rPr lang="hr-BA" sz="4800" b="1" spc="-15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B Titr" pitchFamily="2" charset="-78"/>
              </a:rPr>
              <a:t>m/s</a:t>
            </a:r>
            <a:r>
              <a:rPr lang="fa-IR" sz="4800" b="1" spc="-15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B Titr" pitchFamily="2" charset="-78"/>
              </a:rPr>
              <a:t>330  در نظر می گیریم.</a:t>
            </a:r>
            <a:endParaRPr lang="en-US" sz="4800" b="1" spc="-15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B Titr" pitchFamily="2" charset="-78"/>
            </a:endParaRPr>
          </a:p>
          <a:p>
            <a:pPr eaLnBrk="1" hangingPunct="1"/>
            <a:endParaRPr lang="fa-IR" sz="4400" b="1" spc="-15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spTree>
    <p:extLst>
      <p:ext uri="{BB962C8B-B14F-4D97-AF65-F5344CB8AC3E}">
        <p14:creationId xmlns:p14="http://schemas.microsoft.com/office/powerpoint/2010/main" val="1273297092"/>
      </p:ext>
    </p:extLst>
  </p:cSld>
  <p:clrMapOvr>
    <a:masterClrMapping/>
  </p:clrMapOvr>
  <p:transition spd="slow">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5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2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1560512" y="-27384"/>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Low" rtl="1" eaLnBrk="0" hangingPunct="0"/>
            <a:r>
              <a:rPr lang="fa-I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ب- روش های تخمین </a:t>
            </a:r>
            <a:r>
              <a:rPr lang="fa-I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مسافت در روز :</a:t>
            </a:r>
          </a:p>
        </p:txBody>
      </p:sp>
      <p:sp>
        <p:nvSpPr>
          <p:cNvPr id="183299" name="Rectangle 3"/>
          <p:cNvSpPr>
            <a:spLocks noChangeArrowheads="1"/>
          </p:cNvSpPr>
          <p:nvPr/>
        </p:nvSpPr>
        <p:spPr bwMode="auto">
          <a:xfrm>
            <a:off x="1524000" y="370039"/>
            <a:ext cx="8963472" cy="664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514350" indent="-514350" algn="justLow" rtl="1" eaLnBrk="0" hangingPunct="0">
              <a:lnSpc>
                <a:spcPct val="150000"/>
              </a:lnSpc>
              <a:buFontTx/>
              <a:buAutoNum type="arabicPeriod"/>
              <a:tabLst>
                <a:tab pos="228600" algn="l"/>
              </a:tabLst>
            </a:pPr>
            <a:r>
              <a:rPr lang="fa-IR" sz="3200" spc="-150" dirty="0">
                <a:ln>
                  <a:solidFill>
                    <a:sysClr val="windowText" lastClr="000000"/>
                  </a:solidFill>
                </a:ln>
                <a:solidFill>
                  <a:schemeClr val="bg1"/>
                </a:solidFill>
                <a:cs typeface="B Titr" pitchFamily="2" charset="-78"/>
              </a:rPr>
              <a:t>با </a:t>
            </a:r>
            <a:r>
              <a:rPr lang="fa-IR" sz="3200" spc="-150" dirty="0">
                <a:ln>
                  <a:solidFill>
                    <a:sysClr val="windowText" lastClr="000000"/>
                  </a:solidFill>
                </a:ln>
                <a:solidFill>
                  <a:schemeClr val="bg1"/>
                </a:solidFill>
                <a:cs typeface="B Titr" pitchFamily="2" charset="-78"/>
              </a:rPr>
              <a:t>استفاده از نقشه و خط کش</a:t>
            </a:r>
          </a:p>
          <a:p>
            <a:pPr marL="514350" indent="-514350" algn="justLow" rtl="1" eaLnBrk="0" hangingPunct="0">
              <a:lnSpc>
                <a:spcPct val="150000"/>
              </a:lnSpc>
              <a:buFontTx/>
              <a:buAutoNum type="arabicPeriod"/>
              <a:tabLst>
                <a:tab pos="228600" algn="l"/>
              </a:tabLst>
            </a:pPr>
            <a:r>
              <a:rPr lang="fa-IR" sz="3600" spc="-150" dirty="0">
                <a:ln>
                  <a:solidFill>
                    <a:sysClr val="windowText" lastClr="000000"/>
                  </a:solidFill>
                </a:ln>
                <a:solidFill>
                  <a:schemeClr val="bg1"/>
                </a:solidFill>
                <a:latin typeface="Times New Roman" pitchFamily="18" charset="0"/>
                <a:cs typeface="B Titr" pitchFamily="2" charset="-78"/>
              </a:rPr>
              <a:t>با </a:t>
            </a:r>
            <a:r>
              <a:rPr lang="fa-IR" sz="3600" spc="-150" dirty="0">
                <a:ln>
                  <a:solidFill>
                    <a:sysClr val="windowText" lastClr="000000"/>
                  </a:solidFill>
                </a:ln>
                <a:solidFill>
                  <a:schemeClr val="bg1"/>
                </a:solidFill>
                <a:latin typeface="Times New Roman" pitchFamily="18" charset="0"/>
                <a:cs typeface="B Titr" pitchFamily="2" charset="-78"/>
              </a:rPr>
              <a:t>استفاده از یگان صد متری </a:t>
            </a:r>
          </a:p>
          <a:p>
            <a:pPr marL="514350" indent="-514350" algn="justLow" rtl="1" eaLnBrk="0" hangingPunct="0">
              <a:lnSpc>
                <a:spcPct val="150000"/>
              </a:lnSpc>
              <a:buFontTx/>
              <a:buAutoNum type="arabicPeriod"/>
              <a:tabLst>
                <a:tab pos="228600" algn="l"/>
              </a:tabLst>
            </a:pPr>
            <a:r>
              <a:rPr lang="fa-IR" sz="3600" spc="-150" dirty="0">
                <a:ln>
                  <a:solidFill>
                    <a:sysClr val="windowText" lastClr="000000"/>
                  </a:solidFill>
                </a:ln>
                <a:solidFill>
                  <a:schemeClr val="bg1"/>
                </a:solidFill>
                <a:cs typeface="B Titr" pitchFamily="2" charset="-78"/>
              </a:rPr>
              <a:t>با </a:t>
            </a:r>
            <a:r>
              <a:rPr lang="fa-IR" sz="3600" spc="-150" dirty="0">
                <a:ln>
                  <a:solidFill>
                    <a:sysClr val="windowText" lastClr="000000"/>
                  </a:solidFill>
                </a:ln>
                <a:solidFill>
                  <a:schemeClr val="bg1"/>
                </a:solidFill>
                <a:cs typeface="B Titr" pitchFamily="2" charset="-78"/>
              </a:rPr>
              <a:t>استفاده از شکل ظاهری افراد </a:t>
            </a:r>
          </a:p>
          <a:p>
            <a:pPr marL="514350" indent="-514350" algn="justLow" rtl="1" eaLnBrk="0" hangingPunct="0">
              <a:lnSpc>
                <a:spcPct val="150000"/>
              </a:lnSpc>
              <a:buFontTx/>
              <a:buAutoNum type="arabicPeriod"/>
              <a:tabLst>
                <a:tab pos="228600" algn="l"/>
              </a:tabLst>
            </a:pPr>
            <a:r>
              <a:rPr lang="fa-IR" sz="3600" spc="-150" dirty="0">
                <a:ln>
                  <a:solidFill>
                    <a:sysClr val="windowText" lastClr="000000"/>
                  </a:solidFill>
                </a:ln>
                <a:solidFill>
                  <a:schemeClr val="bg1"/>
                </a:solidFill>
                <a:cs typeface="B Titr" pitchFamily="2" charset="-78"/>
              </a:rPr>
              <a:t>با استفاده از گرد و خاک حاصل از شلیک گلوله یا انفجار</a:t>
            </a:r>
          </a:p>
          <a:p>
            <a:pPr marL="514350" indent="-514350" algn="justLow" rtl="1" eaLnBrk="0" hangingPunct="0">
              <a:lnSpc>
                <a:spcPct val="150000"/>
              </a:lnSpc>
              <a:buFontTx/>
              <a:buAutoNum type="arabicPeriod"/>
              <a:tabLst>
                <a:tab pos="228600" algn="l"/>
              </a:tabLst>
            </a:pPr>
            <a:r>
              <a:rPr lang="fa-IR" sz="3600" spc="-150" dirty="0">
                <a:ln>
                  <a:solidFill>
                    <a:sysClr val="windowText" lastClr="000000"/>
                  </a:solidFill>
                </a:ln>
                <a:solidFill>
                  <a:schemeClr val="bg1"/>
                </a:solidFill>
                <a:cs typeface="B Titr" pitchFamily="2" charset="-78"/>
              </a:rPr>
              <a:t>به </a:t>
            </a:r>
            <a:r>
              <a:rPr lang="fa-IR" sz="3600" spc="-150" dirty="0">
                <a:ln>
                  <a:solidFill>
                    <a:sysClr val="windowText" lastClr="000000"/>
                  </a:solidFill>
                </a:ln>
                <a:solidFill>
                  <a:schemeClr val="bg1"/>
                </a:solidFill>
                <a:cs typeface="B Titr" pitchFamily="2" charset="-78"/>
              </a:rPr>
              <a:t>روش نشانه روی با انگشت دست به هدف</a:t>
            </a:r>
          </a:p>
          <a:p>
            <a:pPr marL="514350" indent="-514350" algn="justLow" rtl="1" eaLnBrk="0" hangingPunct="0">
              <a:lnSpc>
                <a:spcPct val="150000"/>
              </a:lnSpc>
              <a:buFontTx/>
              <a:buAutoNum type="arabicPeriod"/>
              <a:tabLst>
                <a:tab pos="228600" algn="l"/>
              </a:tabLst>
            </a:pPr>
            <a:r>
              <a:rPr lang="fa-IR" sz="3600" spc="-150" dirty="0">
                <a:ln>
                  <a:solidFill>
                    <a:sysClr val="windowText" lastClr="000000"/>
                  </a:solidFill>
                </a:ln>
                <a:solidFill>
                  <a:schemeClr val="bg1"/>
                </a:solidFill>
                <a:cs typeface="B Titr" pitchFamily="2" charset="-78"/>
              </a:rPr>
              <a:t>با </a:t>
            </a:r>
            <a:r>
              <a:rPr lang="fa-IR" sz="3600" spc="-150" dirty="0">
                <a:ln>
                  <a:solidFill>
                    <a:sysClr val="windowText" lastClr="000000"/>
                  </a:solidFill>
                </a:ln>
                <a:solidFill>
                  <a:schemeClr val="bg1"/>
                </a:solidFill>
                <a:cs typeface="B Titr" pitchFamily="2" charset="-78"/>
              </a:rPr>
              <a:t>استفاده از میلیم</a:t>
            </a:r>
          </a:p>
          <a:p>
            <a:pPr marL="514350" indent="-514350" algn="justLow" rtl="1" eaLnBrk="0" hangingPunct="0">
              <a:lnSpc>
                <a:spcPct val="150000"/>
              </a:lnSpc>
              <a:buFontTx/>
              <a:buAutoNum type="arabicPeriod"/>
              <a:tabLst>
                <a:tab pos="228600" algn="l"/>
              </a:tabLst>
            </a:pPr>
            <a:r>
              <a:rPr lang="fa-IR" sz="3600" spc="-150" dirty="0">
                <a:ln>
                  <a:solidFill>
                    <a:sysClr val="windowText" lastClr="000000"/>
                  </a:solidFill>
                </a:ln>
                <a:solidFill>
                  <a:schemeClr val="bg1"/>
                </a:solidFill>
                <a:cs typeface="B Titr" pitchFamily="2" charset="-78"/>
              </a:rPr>
              <a:t>به </a:t>
            </a:r>
            <a:r>
              <a:rPr lang="fa-IR" sz="3600" spc="-150" dirty="0">
                <a:ln>
                  <a:solidFill>
                    <a:sysClr val="windowText" lastClr="000000"/>
                  </a:solidFill>
                </a:ln>
                <a:solidFill>
                  <a:schemeClr val="bg1"/>
                </a:solidFill>
                <a:cs typeface="B Titr" pitchFamily="2" charset="-78"/>
              </a:rPr>
              <a:t>روش مثلث قائم الزاویه متساوی الساقین</a:t>
            </a:r>
          </a:p>
          <a:p>
            <a:pPr marL="514350" indent="-514350" algn="justLow" rtl="1" eaLnBrk="0" hangingPunct="0">
              <a:lnSpc>
                <a:spcPct val="150000"/>
              </a:lnSpc>
              <a:buFontTx/>
              <a:buAutoNum type="arabicPeriod"/>
              <a:tabLst>
                <a:tab pos="228600" algn="l"/>
              </a:tabLst>
            </a:pPr>
            <a:r>
              <a:rPr lang="fa-IR" sz="3600" spc="-150" dirty="0">
                <a:ln>
                  <a:solidFill>
                    <a:sysClr val="windowText" lastClr="000000"/>
                  </a:solidFill>
                </a:ln>
                <a:solidFill>
                  <a:schemeClr val="bg1"/>
                </a:solidFill>
                <a:cs typeface="B Titr" pitchFamily="2" charset="-78"/>
              </a:rPr>
              <a:t>به </a:t>
            </a:r>
            <a:r>
              <a:rPr lang="fa-IR" sz="3600" spc="-150" dirty="0">
                <a:ln>
                  <a:solidFill>
                    <a:sysClr val="windowText" lastClr="000000"/>
                  </a:solidFill>
                </a:ln>
                <a:solidFill>
                  <a:schemeClr val="bg1"/>
                </a:solidFill>
                <a:cs typeface="B Titr" pitchFamily="2" charset="-78"/>
              </a:rPr>
              <a:t>روش رسم کروکی</a:t>
            </a:r>
            <a:endParaRPr lang="fa-IR" sz="3200" spc="-150" dirty="0">
              <a:ln>
                <a:solidFill>
                  <a:sysClr val="windowText" lastClr="000000"/>
                </a:solidFill>
              </a:ln>
              <a:solidFill>
                <a:schemeClr val="bg1"/>
              </a:solidFill>
              <a:cs typeface="B Titr" pitchFamily="2" charset="-78"/>
            </a:endParaRPr>
          </a:p>
        </p:txBody>
      </p:sp>
    </p:spTree>
    <p:extLst>
      <p:ext uri="{BB962C8B-B14F-4D97-AF65-F5344CB8AC3E}">
        <p14:creationId xmlns:p14="http://schemas.microsoft.com/office/powerpoint/2010/main" val="4520096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iterate type="wd">
                                    <p:tmPct val="10000"/>
                                  </p:iterate>
                                  <p:childTnLst>
                                    <p:set>
                                      <p:cBhvr>
                                        <p:cTn id="6" dur="1" fill="hold">
                                          <p:stCondLst>
                                            <p:cond delay="0"/>
                                          </p:stCondLst>
                                        </p:cTn>
                                        <p:tgtEl>
                                          <p:spTgt spid="183298">
                                            <p:txEl>
                                              <p:pRg st="0" end="0"/>
                                            </p:txEl>
                                          </p:spTgt>
                                        </p:tgtEl>
                                        <p:attrNameLst>
                                          <p:attrName>style.visibility</p:attrName>
                                        </p:attrNameLst>
                                      </p:cBhvr>
                                      <p:to>
                                        <p:strVal val="visible"/>
                                      </p:to>
                                    </p:set>
                                    <p:animEffect transition="in" filter="fade">
                                      <p:cBhvr>
                                        <p:cTn id="7" dur="1000"/>
                                        <p:tgtEl>
                                          <p:spTgt spid="183298">
                                            <p:txEl>
                                              <p:pRg st="0" end="0"/>
                                            </p:txEl>
                                          </p:spTgt>
                                        </p:tgtEl>
                                      </p:cBhvr>
                                    </p:animEffect>
                                    <p:anim calcmode="lin" valueType="num">
                                      <p:cBhvr>
                                        <p:cTn id="8" dur="1000" fill="hold"/>
                                        <p:tgtEl>
                                          <p:spTgt spid="18329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3298">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700"/>
                            </p:stCondLst>
                            <p:childTnLst>
                              <p:par>
                                <p:cTn id="11" presetID="47" presetClass="entr" presetSubtype="0" fill="hold" nodeType="afterEffect">
                                  <p:stCondLst>
                                    <p:cond delay="1000"/>
                                  </p:stCondLst>
                                  <p:childTnLst>
                                    <p:set>
                                      <p:cBhvr>
                                        <p:cTn id="12" dur="1" fill="hold">
                                          <p:stCondLst>
                                            <p:cond delay="0"/>
                                          </p:stCondLst>
                                        </p:cTn>
                                        <p:tgtEl>
                                          <p:spTgt spid="183299">
                                            <p:txEl>
                                              <p:pRg st="0" end="0"/>
                                            </p:txEl>
                                          </p:spTgt>
                                        </p:tgtEl>
                                        <p:attrNameLst>
                                          <p:attrName>style.visibility</p:attrName>
                                        </p:attrNameLst>
                                      </p:cBhvr>
                                      <p:to>
                                        <p:strVal val="visible"/>
                                      </p:to>
                                    </p:set>
                                    <p:animEffect transition="in" filter="fade">
                                      <p:cBhvr>
                                        <p:cTn id="13" dur="1000"/>
                                        <p:tgtEl>
                                          <p:spTgt spid="183299">
                                            <p:txEl>
                                              <p:pRg st="0" end="0"/>
                                            </p:txEl>
                                          </p:spTgt>
                                        </p:tgtEl>
                                      </p:cBhvr>
                                    </p:animEffect>
                                    <p:anim calcmode="lin" valueType="num">
                                      <p:cBhvr>
                                        <p:cTn id="14" dur="1000" fill="hold"/>
                                        <p:tgtEl>
                                          <p:spTgt spid="18329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83299">
                                            <p:txEl>
                                              <p:pRg st="0" end="0"/>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3700"/>
                            </p:stCondLst>
                            <p:childTnLst>
                              <p:par>
                                <p:cTn id="17" presetID="47" presetClass="entr" presetSubtype="0" fill="hold" nodeType="afterEffect">
                                  <p:stCondLst>
                                    <p:cond delay="1000"/>
                                  </p:stCondLst>
                                  <p:childTnLst>
                                    <p:set>
                                      <p:cBhvr>
                                        <p:cTn id="18" dur="1" fill="hold">
                                          <p:stCondLst>
                                            <p:cond delay="0"/>
                                          </p:stCondLst>
                                        </p:cTn>
                                        <p:tgtEl>
                                          <p:spTgt spid="183299">
                                            <p:txEl>
                                              <p:pRg st="1" end="1"/>
                                            </p:txEl>
                                          </p:spTgt>
                                        </p:tgtEl>
                                        <p:attrNameLst>
                                          <p:attrName>style.visibility</p:attrName>
                                        </p:attrNameLst>
                                      </p:cBhvr>
                                      <p:to>
                                        <p:strVal val="visible"/>
                                      </p:to>
                                    </p:set>
                                    <p:animEffect transition="in" filter="fade">
                                      <p:cBhvr>
                                        <p:cTn id="19" dur="1000"/>
                                        <p:tgtEl>
                                          <p:spTgt spid="183299">
                                            <p:txEl>
                                              <p:pRg st="1" end="1"/>
                                            </p:txEl>
                                          </p:spTgt>
                                        </p:tgtEl>
                                      </p:cBhvr>
                                    </p:animEffect>
                                    <p:anim calcmode="lin" valueType="num">
                                      <p:cBhvr>
                                        <p:cTn id="20" dur="1000" fill="hold"/>
                                        <p:tgtEl>
                                          <p:spTgt spid="18329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3299">
                                            <p:txEl>
                                              <p:pRg st="1" end="1"/>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5700"/>
                            </p:stCondLst>
                            <p:childTnLst>
                              <p:par>
                                <p:cTn id="23" presetID="47" presetClass="entr" presetSubtype="0" fill="hold" nodeType="afterEffect">
                                  <p:stCondLst>
                                    <p:cond delay="1000"/>
                                  </p:stCondLst>
                                  <p:childTnLst>
                                    <p:set>
                                      <p:cBhvr>
                                        <p:cTn id="24" dur="1" fill="hold">
                                          <p:stCondLst>
                                            <p:cond delay="0"/>
                                          </p:stCondLst>
                                        </p:cTn>
                                        <p:tgtEl>
                                          <p:spTgt spid="183299">
                                            <p:txEl>
                                              <p:pRg st="2" end="2"/>
                                            </p:txEl>
                                          </p:spTgt>
                                        </p:tgtEl>
                                        <p:attrNameLst>
                                          <p:attrName>style.visibility</p:attrName>
                                        </p:attrNameLst>
                                      </p:cBhvr>
                                      <p:to>
                                        <p:strVal val="visible"/>
                                      </p:to>
                                    </p:set>
                                    <p:animEffect transition="in" filter="fade">
                                      <p:cBhvr>
                                        <p:cTn id="25" dur="1000"/>
                                        <p:tgtEl>
                                          <p:spTgt spid="183299">
                                            <p:txEl>
                                              <p:pRg st="2" end="2"/>
                                            </p:txEl>
                                          </p:spTgt>
                                        </p:tgtEl>
                                      </p:cBhvr>
                                    </p:animEffect>
                                    <p:anim calcmode="lin" valueType="num">
                                      <p:cBhvr>
                                        <p:cTn id="26" dur="1000" fill="hold"/>
                                        <p:tgtEl>
                                          <p:spTgt spid="183299">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83299">
                                            <p:txEl>
                                              <p:pRg st="2" end="2"/>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7700"/>
                            </p:stCondLst>
                            <p:childTnLst>
                              <p:par>
                                <p:cTn id="29" presetID="47" presetClass="entr" presetSubtype="0" fill="hold" nodeType="afterEffect">
                                  <p:stCondLst>
                                    <p:cond delay="1000"/>
                                  </p:stCondLst>
                                  <p:childTnLst>
                                    <p:set>
                                      <p:cBhvr>
                                        <p:cTn id="30" dur="1" fill="hold">
                                          <p:stCondLst>
                                            <p:cond delay="0"/>
                                          </p:stCondLst>
                                        </p:cTn>
                                        <p:tgtEl>
                                          <p:spTgt spid="183299">
                                            <p:txEl>
                                              <p:pRg st="3" end="3"/>
                                            </p:txEl>
                                          </p:spTgt>
                                        </p:tgtEl>
                                        <p:attrNameLst>
                                          <p:attrName>style.visibility</p:attrName>
                                        </p:attrNameLst>
                                      </p:cBhvr>
                                      <p:to>
                                        <p:strVal val="visible"/>
                                      </p:to>
                                    </p:set>
                                    <p:animEffect transition="in" filter="fade">
                                      <p:cBhvr>
                                        <p:cTn id="31" dur="1000"/>
                                        <p:tgtEl>
                                          <p:spTgt spid="183299">
                                            <p:txEl>
                                              <p:pRg st="3" end="3"/>
                                            </p:txEl>
                                          </p:spTgt>
                                        </p:tgtEl>
                                      </p:cBhvr>
                                    </p:animEffect>
                                    <p:anim calcmode="lin" valueType="num">
                                      <p:cBhvr>
                                        <p:cTn id="32" dur="1000" fill="hold"/>
                                        <p:tgtEl>
                                          <p:spTgt spid="183299">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83299">
                                            <p:txEl>
                                              <p:pRg st="3" end="3"/>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9700"/>
                            </p:stCondLst>
                            <p:childTnLst>
                              <p:par>
                                <p:cTn id="35" presetID="47" presetClass="entr" presetSubtype="0" fill="hold" nodeType="afterEffect">
                                  <p:stCondLst>
                                    <p:cond delay="1000"/>
                                  </p:stCondLst>
                                  <p:childTnLst>
                                    <p:set>
                                      <p:cBhvr>
                                        <p:cTn id="36" dur="1" fill="hold">
                                          <p:stCondLst>
                                            <p:cond delay="0"/>
                                          </p:stCondLst>
                                        </p:cTn>
                                        <p:tgtEl>
                                          <p:spTgt spid="183299">
                                            <p:txEl>
                                              <p:pRg st="4" end="4"/>
                                            </p:txEl>
                                          </p:spTgt>
                                        </p:tgtEl>
                                        <p:attrNameLst>
                                          <p:attrName>style.visibility</p:attrName>
                                        </p:attrNameLst>
                                      </p:cBhvr>
                                      <p:to>
                                        <p:strVal val="visible"/>
                                      </p:to>
                                    </p:set>
                                    <p:animEffect transition="in" filter="fade">
                                      <p:cBhvr>
                                        <p:cTn id="37" dur="1000"/>
                                        <p:tgtEl>
                                          <p:spTgt spid="183299">
                                            <p:txEl>
                                              <p:pRg st="4" end="4"/>
                                            </p:txEl>
                                          </p:spTgt>
                                        </p:tgtEl>
                                      </p:cBhvr>
                                    </p:animEffect>
                                    <p:anim calcmode="lin" valueType="num">
                                      <p:cBhvr>
                                        <p:cTn id="38" dur="1000" fill="hold"/>
                                        <p:tgtEl>
                                          <p:spTgt spid="183299">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83299">
                                            <p:txEl>
                                              <p:pRg st="4" end="4"/>
                                            </p:txEl>
                                          </p:spTgt>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11700"/>
                            </p:stCondLst>
                            <p:childTnLst>
                              <p:par>
                                <p:cTn id="41" presetID="47" presetClass="entr" presetSubtype="0" fill="hold" nodeType="afterEffect">
                                  <p:stCondLst>
                                    <p:cond delay="1000"/>
                                  </p:stCondLst>
                                  <p:childTnLst>
                                    <p:set>
                                      <p:cBhvr>
                                        <p:cTn id="42" dur="1" fill="hold">
                                          <p:stCondLst>
                                            <p:cond delay="0"/>
                                          </p:stCondLst>
                                        </p:cTn>
                                        <p:tgtEl>
                                          <p:spTgt spid="183299">
                                            <p:txEl>
                                              <p:pRg st="5" end="5"/>
                                            </p:txEl>
                                          </p:spTgt>
                                        </p:tgtEl>
                                        <p:attrNameLst>
                                          <p:attrName>style.visibility</p:attrName>
                                        </p:attrNameLst>
                                      </p:cBhvr>
                                      <p:to>
                                        <p:strVal val="visible"/>
                                      </p:to>
                                    </p:set>
                                    <p:animEffect transition="in" filter="fade">
                                      <p:cBhvr>
                                        <p:cTn id="43" dur="1000"/>
                                        <p:tgtEl>
                                          <p:spTgt spid="183299">
                                            <p:txEl>
                                              <p:pRg st="5" end="5"/>
                                            </p:txEl>
                                          </p:spTgt>
                                        </p:tgtEl>
                                      </p:cBhvr>
                                    </p:animEffect>
                                    <p:anim calcmode="lin" valueType="num">
                                      <p:cBhvr>
                                        <p:cTn id="44" dur="1000" fill="hold"/>
                                        <p:tgtEl>
                                          <p:spTgt spid="183299">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183299">
                                            <p:txEl>
                                              <p:pRg st="5" end="5"/>
                                            </p:txEl>
                                          </p:spTgt>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13700"/>
                            </p:stCondLst>
                            <p:childTnLst>
                              <p:par>
                                <p:cTn id="47" presetID="47" presetClass="entr" presetSubtype="0" fill="hold" nodeType="afterEffect">
                                  <p:stCondLst>
                                    <p:cond delay="1000"/>
                                  </p:stCondLst>
                                  <p:childTnLst>
                                    <p:set>
                                      <p:cBhvr>
                                        <p:cTn id="48" dur="1" fill="hold">
                                          <p:stCondLst>
                                            <p:cond delay="0"/>
                                          </p:stCondLst>
                                        </p:cTn>
                                        <p:tgtEl>
                                          <p:spTgt spid="183299">
                                            <p:txEl>
                                              <p:pRg st="6" end="6"/>
                                            </p:txEl>
                                          </p:spTgt>
                                        </p:tgtEl>
                                        <p:attrNameLst>
                                          <p:attrName>style.visibility</p:attrName>
                                        </p:attrNameLst>
                                      </p:cBhvr>
                                      <p:to>
                                        <p:strVal val="visible"/>
                                      </p:to>
                                    </p:set>
                                    <p:animEffect transition="in" filter="fade">
                                      <p:cBhvr>
                                        <p:cTn id="49" dur="1000"/>
                                        <p:tgtEl>
                                          <p:spTgt spid="183299">
                                            <p:txEl>
                                              <p:pRg st="6" end="6"/>
                                            </p:txEl>
                                          </p:spTgt>
                                        </p:tgtEl>
                                      </p:cBhvr>
                                    </p:animEffect>
                                    <p:anim calcmode="lin" valueType="num">
                                      <p:cBhvr>
                                        <p:cTn id="50" dur="1000" fill="hold"/>
                                        <p:tgtEl>
                                          <p:spTgt spid="18329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83299">
                                            <p:txEl>
                                              <p:pRg st="6" end="6"/>
                                            </p:txEl>
                                          </p:spTgt>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15700"/>
                            </p:stCondLst>
                            <p:childTnLst>
                              <p:par>
                                <p:cTn id="53" presetID="47" presetClass="entr" presetSubtype="0" fill="hold" nodeType="afterEffect">
                                  <p:stCondLst>
                                    <p:cond delay="1000"/>
                                  </p:stCondLst>
                                  <p:childTnLst>
                                    <p:set>
                                      <p:cBhvr>
                                        <p:cTn id="54" dur="1" fill="hold">
                                          <p:stCondLst>
                                            <p:cond delay="0"/>
                                          </p:stCondLst>
                                        </p:cTn>
                                        <p:tgtEl>
                                          <p:spTgt spid="183299">
                                            <p:txEl>
                                              <p:pRg st="7" end="7"/>
                                            </p:txEl>
                                          </p:spTgt>
                                        </p:tgtEl>
                                        <p:attrNameLst>
                                          <p:attrName>style.visibility</p:attrName>
                                        </p:attrNameLst>
                                      </p:cBhvr>
                                      <p:to>
                                        <p:strVal val="visible"/>
                                      </p:to>
                                    </p:set>
                                    <p:animEffect transition="in" filter="fade">
                                      <p:cBhvr>
                                        <p:cTn id="55" dur="1000"/>
                                        <p:tgtEl>
                                          <p:spTgt spid="183299">
                                            <p:txEl>
                                              <p:pRg st="7" end="7"/>
                                            </p:txEl>
                                          </p:spTgt>
                                        </p:tgtEl>
                                      </p:cBhvr>
                                    </p:animEffect>
                                    <p:anim calcmode="lin" valueType="num">
                                      <p:cBhvr>
                                        <p:cTn id="56" dur="1000" fill="hold"/>
                                        <p:tgtEl>
                                          <p:spTgt spid="183299">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18329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1"/>
          <p:cNvSpPr>
            <a:spLocks noChangeArrowheads="1"/>
          </p:cNvSpPr>
          <p:nvPr/>
        </p:nvSpPr>
        <p:spPr bwMode="auto">
          <a:xfrm>
            <a:off x="1729681" y="247581"/>
            <a:ext cx="88308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algn="justLow" rtl="1" eaLnBrk="0" hangingPunct="0">
              <a:tabLst>
                <a:tab pos="228600" algn="l"/>
              </a:tabLst>
            </a:pPr>
            <a:r>
              <a:rPr lang="fa-IR"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rPr>
              <a:t>1.  با استفاده از نقشه و خط کش : </a:t>
            </a:r>
          </a:p>
        </p:txBody>
      </p:sp>
      <p:sp>
        <p:nvSpPr>
          <p:cNvPr id="184322" name="Rectangle 2"/>
          <p:cNvSpPr>
            <a:spLocks noChangeArrowheads="1"/>
          </p:cNvSpPr>
          <p:nvPr/>
        </p:nvSpPr>
        <p:spPr bwMode="auto">
          <a:xfrm>
            <a:off x="1752600" y="1556793"/>
            <a:ext cx="8686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eaLnBrk="0" hangingPunct="0"/>
            <a:r>
              <a:rPr lang="fa-IR" sz="4800" spc="-150" dirty="0">
                <a:ln>
                  <a:solidFill>
                    <a:sysClr val="windowText" lastClr="000000"/>
                  </a:solidFill>
                </a:ln>
                <a:solidFill>
                  <a:srgbClr val="FFFFFF"/>
                </a:solidFill>
                <a:cs typeface="B Titr" pitchFamily="2" charset="-78"/>
              </a:rPr>
              <a:t>در </a:t>
            </a:r>
            <a:r>
              <a:rPr lang="fa-IR" sz="4800" spc="-150" dirty="0">
                <a:ln>
                  <a:solidFill>
                    <a:sysClr val="windowText" lastClr="000000"/>
                  </a:solidFill>
                </a:ln>
                <a:solidFill>
                  <a:srgbClr val="FFFFFF"/>
                </a:solidFill>
                <a:cs typeface="B Titr" pitchFamily="2" charset="-78"/>
              </a:rPr>
              <a:t>این روش فاصله بین دو نقطه ای را که می خواهیم تخمین مسافت نمائیم، </a:t>
            </a:r>
            <a:r>
              <a:rPr lang="fa-IR" sz="4800" spc="-150" dirty="0">
                <a:ln>
                  <a:solidFill>
                    <a:sysClr val="windowText" lastClr="000000"/>
                  </a:solidFill>
                </a:ln>
                <a:solidFill>
                  <a:srgbClr val="FFFFFF"/>
                </a:solidFill>
                <a:cs typeface="B Titr" pitchFamily="2" charset="-78"/>
              </a:rPr>
              <a:t>از روی </a:t>
            </a:r>
            <a:r>
              <a:rPr lang="fa-IR" sz="4800" spc="-150" dirty="0">
                <a:ln>
                  <a:solidFill>
                    <a:sysClr val="windowText" lastClr="000000"/>
                  </a:solidFill>
                </a:ln>
                <a:solidFill>
                  <a:srgbClr val="FFFFFF"/>
                </a:solidFill>
                <a:cs typeface="B Titr" pitchFamily="2" charset="-78"/>
              </a:rPr>
              <a:t>نقشه دقیقاً با خط کش اندازه گیری کرده و سپس با استفاده </a:t>
            </a:r>
            <a:r>
              <a:rPr lang="fa-IR" sz="4800" spc="-150" dirty="0">
                <a:ln>
                  <a:solidFill>
                    <a:sysClr val="windowText" lastClr="000000"/>
                  </a:solidFill>
                </a:ln>
                <a:solidFill>
                  <a:srgbClr val="FFFFFF"/>
                </a:solidFill>
                <a:cs typeface="B Titr" pitchFamily="2" charset="-78"/>
              </a:rPr>
              <a:t>از مقیاس </a:t>
            </a:r>
            <a:r>
              <a:rPr lang="fa-IR" sz="4800" spc="-150" dirty="0">
                <a:ln>
                  <a:solidFill>
                    <a:sysClr val="windowText" lastClr="000000"/>
                  </a:solidFill>
                </a:ln>
                <a:solidFill>
                  <a:srgbClr val="FFFFFF"/>
                </a:solidFill>
                <a:cs typeface="B Titr" pitchFamily="2" charset="-78"/>
              </a:rPr>
              <a:t>نقشه ، فاصله بدست آمده را تبدیل به مسافت افقی روی زمین می کنیم.</a:t>
            </a:r>
            <a:endParaRPr lang="fa-IR" sz="4800" spc="-150" dirty="0">
              <a:ln>
                <a:solidFill>
                  <a:sysClr val="windowText" lastClr="000000"/>
                </a:solidFill>
              </a:ln>
              <a:cs typeface="B Titr" pitchFamily="2" charset="-78"/>
            </a:endParaRPr>
          </a:p>
        </p:txBody>
      </p:sp>
      <p:sp>
        <p:nvSpPr>
          <p:cNvPr id="184336" name="Rectangle 16"/>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a-IR"/>
          </a:p>
        </p:txBody>
      </p:sp>
    </p:spTree>
    <p:extLst>
      <p:ext uri="{BB962C8B-B14F-4D97-AF65-F5344CB8AC3E}">
        <p14:creationId xmlns:p14="http://schemas.microsoft.com/office/powerpoint/2010/main" val="1924658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1000"/>
                                  </p:stCondLst>
                                  <p:childTnLst>
                                    <p:set>
                                      <p:cBhvr>
                                        <p:cTn id="6" dur="1" fill="hold">
                                          <p:stCondLst>
                                            <p:cond delay="0"/>
                                          </p:stCondLst>
                                        </p:cTn>
                                        <p:tgtEl>
                                          <p:spTgt spid="184321"/>
                                        </p:tgtEl>
                                        <p:attrNameLst>
                                          <p:attrName>style.visibility</p:attrName>
                                        </p:attrNameLst>
                                      </p:cBhvr>
                                      <p:to>
                                        <p:strVal val="visible"/>
                                      </p:to>
                                    </p:set>
                                    <p:animEffect transition="in" filter="fade">
                                      <p:cBhvr>
                                        <p:cTn id="7" dur="1000"/>
                                        <p:tgtEl>
                                          <p:spTgt spid="184321"/>
                                        </p:tgtEl>
                                      </p:cBhvr>
                                    </p:animEffect>
                                    <p:anim calcmode="lin" valueType="num">
                                      <p:cBhvr>
                                        <p:cTn id="8" dur="1000" fill="hold"/>
                                        <p:tgtEl>
                                          <p:spTgt spid="184321"/>
                                        </p:tgtEl>
                                        <p:attrNameLst>
                                          <p:attrName>ppt_x</p:attrName>
                                        </p:attrNameLst>
                                      </p:cBhvr>
                                      <p:tavLst>
                                        <p:tav tm="0">
                                          <p:val>
                                            <p:strVal val="#ppt_x"/>
                                          </p:val>
                                        </p:tav>
                                        <p:tav tm="100000">
                                          <p:val>
                                            <p:strVal val="#ppt_x"/>
                                          </p:val>
                                        </p:tav>
                                      </p:tavLst>
                                    </p:anim>
                                    <p:anim calcmode="lin" valueType="num">
                                      <p:cBhvr>
                                        <p:cTn id="9" dur="1000" fill="hold"/>
                                        <p:tgtEl>
                                          <p:spTgt spid="18432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47" presetClass="entr" presetSubtype="0" fill="hold" grpId="0" nodeType="afterEffect">
                                  <p:stCondLst>
                                    <p:cond delay="1000"/>
                                  </p:stCondLst>
                                  <p:childTnLst>
                                    <p:set>
                                      <p:cBhvr>
                                        <p:cTn id="12" dur="1" fill="hold">
                                          <p:stCondLst>
                                            <p:cond delay="0"/>
                                          </p:stCondLst>
                                        </p:cTn>
                                        <p:tgtEl>
                                          <p:spTgt spid="184322"/>
                                        </p:tgtEl>
                                        <p:attrNameLst>
                                          <p:attrName>style.visibility</p:attrName>
                                        </p:attrNameLst>
                                      </p:cBhvr>
                                      <p:to>
                                        <p:strVal val="visible"/>
                                      </p:to>
                                    </p:set>
                                    <p:animEffect transition="in" filter="fade">
                                      <p:cBhvr>
                                        <p:cTn id="13" dur="1000"/>
                                        <p:tgtEl>
                                          <p:spTgt spid="184322"/>
                                        </p:tgtEl>
                                      </p:cBhvr>
                                    </p:animEffect>
                                    <p:anim calcmode="lin" valueType="num">
                                      <p:cBhvr>
                                        <p:cTn id="14" dur="1000" fill="hold"/>
                                        <p:tgtEl>
                                          <p:spTgt spid="184322"/>
                                        </p:tgtEl>
                                        <p:attrNameLst>
                                          <p:attrName>ppt_x</p:attrName>
                                        </p:attrNameLst>
                                      </p:cBhvr>
                                      <p:tavLst>
                                        <p:tav tm="0">
                                          <p:val>
                                            <p:strVal val="#ppt_x"/>
                                          </p:val>
                                        </p:tav>
                                        <p:tav tm="100000">
                                          <p:val>
                                            <p:strVal val="#ppt_x"/>
                                          </p:val>
                                        </p:tav>
                                      </p:tavLst>
                                    </p:anim>
                                    <p:anim calcmode="lin" valueType="num">
                                      <p:cBhvr>
                                        <p:cTn id="15" dur="1000" fill="hold"/>
                                        <p:tgtEl>
                                          <p:spTgt spid="1843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nodeType="afterGroup">
                            <p:stCondLst>
                              <p:cond delay="0"/>
                            </p:stCondLst>
                            <p:childTnLst>
                              <p:par>
                                <p:cTn id="18" presetID="47" presetClass="entr" presetSubtype="0" fill="hold" grpId="0" nodeType="clickEffect" nodePh="1">
                                  <p:stCondLst>
                                    <p:cond delay="0"/>
                                  </p:stCondLst>
                                  <p:endCondLst>
                                    <p:cond evt="begin" delay="0">
                                      <p:tn val="18"/>
                                    </p:cond>
                                  </p:endCondLst>
                                  <p:childTnLst>
                                    <p:set>
                                      <p:cBhvr>
                                        <p:cTn id="19" dur="1" fill="hold">
                                          <p:stCondLst>
                                            <p:cond delay="0"/>
                                          </p:stCondLst>
                                        </p:cTn>
                                        <p:tgtEl>
                                          <p:spTgt spid="184336"/>
                                        </p:tgtEl>
                                        <p:attrNameLst>
                                          <p:attrName>style.visibility</p:attrName>
                                        </p:attrNameLst>
                                      </p:cBhvr>
                                      <p:to>
                                        <p:strVal val="visible"/>
                                      </p:to>
                                    </p:set>
                                    <p:animEffect transition="in" filter="fade">
                                      <p:cBhvr>
                                        <p:cTn id="20" dur="1000"/>
                                        <p:tgtEl>
                                          <p:spTgt spid="184336"/>
                                        </p:tgtEl>
                                      </p:cBhvr>
                                    </p:animEffect>
                                    <p:anim calcmode="lin" valueType="num">
                                      <p:cBhvr>
                                        <p:cTn id="21" dur="1000" fill="hold"/>
                                        <p:tgtEl>
                                          <p:spTgt spid="184336"/>
                                        </p:tgtEl>
                                        <p:attrNameLst>
                                          <p:attrName>ppt_x</p:attrName>
                                        </p:attrNameLst>
                                      </p:cBhvr>
                                      <p:tavLst>
                                        <p:tav tm="0">
                                          <p:val>
                                            <p:strVal val="#ppt_x"/>
                                          </p:val>
                                        </p:tav>
                                        <p:tav tm="100000">
                                          <p:val>
                                            <p:strVal val="#ppt_x"/>
                                          </p:val>
                                        </p:tav>
                                      </p:tavLst>
                                    </p:anim>
                                    <p:anim calcmode="lin" valueType="num">
                                      <p:cBhvr>
                                        <p:cTn id="22" dur="1000" fill="hold"/>
                                        <p:tgtEl>
                                          <p:spTgt spid="1843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1" grpId="0"/>
      <p:bldP spid="184322" grpId="0"/>
      <p:bldP spid="1843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703512" y="566527"/>
            <a:ext cx="993710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rtl="1" eaLnBrk="0" hangingPunct="0"/>
            <a:r>
              <a:rPr lang="fa-IR" sz="4000" b="1" spc="-15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مثال : فاصله دو نقطه را روی نقشه با مقیاس </a:t>
            </a:r>
            <a:r>
              <a:rPr lang="fa-IR" sz="4000" b="1" spc="-15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1/50000، </a:t>
            </a:r>
            <a:r>
              <a:rPr lang="fa-IR" sz="4000" b="1" spc="-15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بوسیله خط کش اندازه گرفته ایم ، 4سانتی متر بدست آمده ، فاصله این دو نقطه را روی زمین چقدر تخمین می زنید؟</a:t>
            </a:r>
            <a:endParaRPr lang="fa-IR" sz="3200" b="1" spc="-15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endParaRPr>
          </a:p>
        </p:txBody>
      </p:sp>
      <p:sp>
        <p:nvSpPr>
          <p:cNvPr id="3" name="TextBox 2"/>
          <p:cNvSpPr txBox="1">
            <a:spLocks noChangeArrowheads="1"/>
          </p:cNvSpPr>
          <p:nvPr/>
        </p:nvSpPr>
        <p:spPr bwMode="auto">
          <a:xfrm>
            <a:off x="-36358" y="3240549"/>
            <a:ext cx="22440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B Nazanin" pitchFamily="2" charset="-78"/>
              </a:defRPr>
            </a:lvl1pPr>
            <a:lvl2pPr marL="742950" indent="-285750" eaLnBrk="0" hangingPunct="0">
              <a:defRPr sz="2000">
                <a:solidFill>
                  <a:schemeClr val="tx1"/>
                </a:solidFill>
                <a:latin typeface="Arial" pitchFamily="34" charset="0"/>
                <a:cs typeface="B Nazanin" pitchFamily="2" charset="-78"/>
              </a:defRPr>
            </a:lvl2pPr>
            <a:lvl3pPr marL="1143000" indent="-228600" eaLnBrk="0" hangingPunct="0">
              <a:defRPr sz="2000">
                <a:solidFill>
                  <a:schemeClr val="tx1"/>
                </a:solidFill>
                <a:latin typeface="Arial" pitchFamily="34" charset="0"/>
                <a:cs typeface="B Nazanin" pitchFamily="2" charset="-78"/>
              </a:defRPr>
            </a:lvl3pPr>
            <a:lvl4pPr marL="1600200" indent="-228600" eaLnBrk="0" hangingPunct="0">
              <a:defRPr sz="2000">
                <a:solidFill>
                  <a:schemeClr val="tx1"/>
                </a:solidFill>
                <a:latin typeface="Arial" pitchFamily="34" charset="0"/>
                <a:cs typeface="B Nazanin" pitchFamily="2" charset="-78"/>
              </a:defRPr>
            </a:lvl4pPr>
            <a:lvl5pPr marL="2057400" indent="-228600" eaLnBrk="0" hangingPunct="0">
              <a:defRPr sz="2000">
                <a:solidFill>
                  <a:schemeClr val="tx1"/>
                </a:solidFill>
                <a:latin typeface="Arial" pitchFamily="34" charset="0"/>
                <a:cs typeface="B Nazanin" pitchFamily="2" charset="-78"/>
              </a:defRPr>
            </a:lvl5pPr>
            <a:lvl6pPr marL="2514600" indent="-228600" rtl="0" eaLnBrk="0" fontAlgn="base" hangingPunct="0">
              <a:spcBef>
                <a:spcPct val="0"/>
              </a:spcBef>
              <a:spcAft>
                <a:spcPct val="0"/>
              </a:spcAft>
              <a:defRPr sz="2000">
                <a:solidFill>
                  <a:schemeClr val="tx1"/>
                </a:solidFill>
                <a:latin typeface="Arial" pitchFamily="34" charset="0"/>
                <a:cs typeface="B Nazanin" pitchFamily="2" charset="-78"/>
              </a:defRPr>
            </a:lvl6pPr>
            <a:lvl7pPr marL="2971800" indent="-228600" rtl="0" eaLnBrk="0" fontAlgn="base" hangingPunct="0">
              <a:spcBef>
                <a:spcPct val="0"/>
              </a:spcBef>
              <a:spcAft>
                <a:spcPct val="0"/>
              </a:spcAft>
              <a:defRPr sz="2000">
                <a:solidFill>
                  <a:schemeClr val="tx1"/>
                </a:solidFill>
                <a:latin typeface="Arial" pitchFamily="34" charset="0"/>
                <a:cs typeface="B Nazanin" pitchFamily="2" charset="-78"/>
              </a:defRPr>
            </a:lvl7pPr>
            <a:lvl8pPr marL="3429000" indent="-228600" rtl="0" eaLnBrk="0" fontAlgn="base" hangingPunct="0">
              <a:spcBef>
                <a:spcPct val="0"/>
              </a:spcBef>
              <a:spcAft>
                <a:spcPct val="0"/>
              </a:spcAft>
              <a:defRPr sz="2000">
                <a:solidFill>
                  <a:schemeClr val="tx1"/>
                </a:solidFill>
                <a:latin typeface="Arial" pitchFamily="34" charset="0"/>
                <a:cs typeface="B Nazanin" pitchFamily="2" charset="-78"/>
              </a:defRPr>
            </a:lvl8pPr>
            <a:lvl9pPr marL="3886200" indent="-228600" rtl="0" eaLnBrk="0" fontAlgn="base" hangingPunct="0">
              <a:spcBef>
                <a:spcPct val="0"/>
              </a:spcBef>
              <a:spcAft>
                <a:spcPct val="0"/>
              </a:spcAft>
              <a:defRPr sz="2000">
                <a:solidFill>
                  <a:schemeClr val="tx1"/>
                </a:solidFill>
                <a:latin typeface="Arial" pitchFamily="34" charset="0"/>
                <a:cs typeface="B Nazanin" pitchFamily="2" charset="-78"/>
              </a:defRPr>
            </a:lvl9pPr>
          </a:lstStyle>
          <a:p>
            <a:pPr algn="l" eaLnBrk="1" hangingPunct="1"/>
            <a:r>
              <a:rPr lang="fa-IR" sz="3600" b="1" dirty="0">
                <a:solidFill>
                  <a:schemeClr val="bg1"/>
                </a:solidFill>
                <a:cs typeface="B Titr" pitchFamily="2" charset="-78"/>
              </a:rPr>
              <a:t>: مقياس </a:t>
            </a:r>
          </a:p>
        </p:txBody>
      </p:sp>
      <p:sp>
        <p:nvSpPr>
          <p:cNvPr id="4" name="Rectangle 3"/>
          <p:cNvSpPr/>
          <p:nvPr/>
        </p:nvSpPr>
        <p:spPr>
          <a:xfrm>
            <a:off x="1364824" y="2921813"/>
            <a:ext cx="6027612" cy="120032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u="sng" dirty="0">
                <a:ln w="11430"/>
                <a:solidFill>
                  <a:schemeClr val="bg1"/>
                </a:solidFill>
                <a:cs typeface="B Titr" pitchFamily="2" charset="-78"/>
              </a:rPr>
              <a:t>    </a:t>
            </a:r>
            <a:r>
              <a:rPr lang="fa-IR" sz="3600" u="sng" dirty="0">
                <a:ln w="11430"/>
                <a:solidFill>
                  <a:schemeClr val="bg1"/>
                </a:solidFill>
                <a:cs typeface="B Titr" pitchFamily="2" charset="-78"/>
              </a:rPr>
              <a:t>فاصله دو نقطه روي نقشه</a:t>
            </a:r>
            <a:r>
              <a:rPr lang="en-US" sz="3600" u="sng" dirty="0">
                <a:ln w="11430"/>
                <a:solidFill>
                  <a:schemeClr val="bg1"/>
                </a:solidFill>
                <a:cs typeface="B Titr" pitchFamily="2" charset="-78"/>
              </a:rPr>
              <a:t>            </a:t>
            </a:r>
          </a:p>
          <a:p>
            <a:pPr algn="ctr">
              <a:defRPr/>
            </a:pPr>
            <a:r>
              <a:rPr lang="fa-IR" sz="3600" dirty="0">
                <a:ln w="11430"/>
                <a:solidFill>
                  <a:schemeClr val="bg1"/>
                </a:solidFill>
                <a:cs typeface="B Titr" pitchFamily="2" charset="-78"/>
              </a:rPr>
              <a:t>فاصله افقي همان دو نقطه روي زمين</a:t>
            </a:r>
          </a:p>
        </p:txBody>
      </p:sp>
      <p:sp>
        <p:nvSpPr>
          <p:cNvPr id="5" name="AutoShape 17"/>
          <p:cNvSpPr>
            <a:spLocks noChangeArrowheads="1"/>
          </p:cNvSpPr>
          <p:nvPr/>
        </p:nvSpPr>
        <p:spPr bwMode="auto">
          <a:xfrm>
            <a:off x="7503624" y="3392265"/>
            <a:ext cx="685800" cy="342900"/>
          </a:xfrm>
          <a:prstGeom prst="rightArrow">
            <a:avLst>
              <a:gd name="adj1" fmla="val 50000"/>
              <a:gd name="adj2" fmla="val 100343"/>
            </a:avLst>
          </a:prstGeom>
          <a:solidFill>
            <a:srgbClr val="FFFFFF"/>
          </a:solidFill>
          <a:ln w="9525">
            <a:solidFill>
              <a:srgbClr val="000000"/>
            </a:solidFill>
            <a:miter lim="800000"/>
            <a:headEnd/>
            <a:tailEnd/>
          </a:ln>
        </p:spPr>
        <p:txBody>
          <a:bodyPr/>
          <a:lstStyle/>
          <a:p>
            <a:endParaRPr lang="fa-IR" sz="2800">
              <a:cs typeface="B Titr" pitchFamily="2" charset="-78"/>
            </a:endParaRPr>
          </a:p>
        </p:txBody>
      </p:sp>
      <p:sp>
        <p:nvSpPr>
          <p:cNvPr id="6" name="Rectangle 5"/>
          <p:cNvSpPr/>
          <p:nvPr/>
        </p:nvSpPr>
        <p:spPr>
          <a:xfrm>
            <a:off x="8189424" y="3072578"/>
            <a:ext cx="1447800" cy="120032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u="sng" dirty="0">
                <a:ln w="11430"/>
                <a:solidFill>
                  <a:schemeClr val="bg1"/>
                </a:solidFill>
                <a:effectLst>
                  <a:outerShdw blurRad="50800" dist="39000" dir="5460000" algn="tl">
                    <a:srgbClr val="000000">
                      <a:alpha val="38000"/>
                    </a:srgbClr>
                  </a:outerShdw>
                </a:effectLst>
                <a:cs typeface="B Titr" pitchFamily="2" charset="-78"/>
              </a:rPr>
              <a:t>  </a:t>
            </a:r>
            <a:r>
              <a:rPr lang="fa-IR" sz="3600" b="1" u="sng" dirty="0">
                <a:ln w="11430"/>
                <a:solidFill>
                  <a:schemeClr val="bg1"/>
                </a:solidFill>
                <a:effectLst>
                  <a:outerShdw blurRad="50800" dist="39000" dir="5460000" algn="tl">
                    <a:srgbClr val="000000">
                      <a:alpha val="38000"/>
                    </a:srgbClr>
                  </a:outerShdw>
                </a:effectLst>
                <a:cs typeface="B Titr" pitchFamily="2" charset="-78"/>
              </a:rPr>
              <a:t>   1 </a:t>
            </a:r>
            <a:r>
              <a:rPr lang="en-US" sz="3600" b="1" u="sng" dirty="0">
                <a:ln w="11430"/>
                <a:solidFill>
                  <a:schemeClr val="bg1"/>
                </a:solidFill>
                <a:effectLst>
                  <a:outerShdw blurRad="50800" dist="39000" dir="5460000" algn="tl">
                    <a:srgbClr val="000000">
                      <a:alpha val="38000"/>
                    </a:srgbClr>
                  </a:outerShdw>
                </a:effectLst>
                <a:cs typeface="B Titr" pitchFamily="2" charset="-78"/>
              </a:rPr>
              <a:t>   </a:t>
            </a:r>
            <a:endParaRPr lang="fa-IR" sz="3600" b="1" u="sng" dirty="0">
              <a:ln w="11430"/>
              <a:solidFill>
                <a:schemeClr val="bg1"/>
              </a:solidFill>
              <a:effectLst>
                <a:outerShdw blurRad="50800" dist="39000" dir="5460000" algn="tl">
                  <a:srgbClr val="000000">
                    <a:alpha val="38000"/>
                  </a:srgbClr>
                </a:outerShdw>
              </a:effectLst>
              <a:cs typeface="B Titr" pitchFamily="2" charset="-78"/>
            </a:endParaRPr>
          </a:p>
          <a:p>
            <a:pPr algn="ctr">
              <a:defRPr/>
            </a:pPr>
            <a:r>
              <a:rPr lang="fa-IR" sz="3600" b="1" dirty="0">
                <a:ln w="11430"/>
                <a:solidFill>
                  <a:schemeClr val="bg1"/>
                </a:solidFill>
                <a:effectLst>
                  <a:outerShdw blurRad="50800" dist="39000" dir="5460000" algn="tl">
                    <a:srgbClr val="000000">
                      <a:alpha val="38000"/>
                    </a:srgbClr>
                  </a:outerShdw>
                </a:effectLst>
                <a:cs typeface="B Titr" pitchFamily="2" charset="-78"/>
              </a:rPr>
              <a:t>50000</a:t>
            </a:r>
            <a:endParaRPr lang="en-US" sz="3600" b="1" dirty="0">
              <a:ln w="11430"/>
              <a:solidFill>
                <a:schemeClr val="bg1"/>
              </a:solidFill>
              <a:effectLst>
                <a:outerShdw blurRad="50800" dist="39000" dir="5460000" algn="tl">
                  <a:srgbClr val="000000">
                    <a:alpha val="38000"/>
                  </a:srgbClr>
                </a:outerShdw>
              </a:effectLst>
              <a:cs typeface="B Titr" pitchFamily="2" charset="-78"/>
            </a:endParaRPr>
          </a:p>
        </p:txBody>
      </p:sp>
      <p:sp>
        <p:nvSpPr>
          <p:cNvPr id="7" name="Rectangle 6"/>
          <p:cNvSpPr/>
          <p:nvPr/>
        </p:nvSpPr>
        <p:spPr>
          <a:xfrm>
            <a:off x="9256224" y="3288602"/>
            <a:ext cx="304800" cy="646331"/>
          </a:xfrm>
          <a:prstGeom prst="rect">
            <a:avLst/>
          </a:prstGeom>
          <a:noFill/>
        </p:spPr>
        <p:txBody>
          <a:bodyPr>
            <a:spAutoFit/>
          </a:bodyPr>
          <a:lstStyle/>
          <a:p>
            <a:pPr algn="ctr">
              <a:defRPr/>
            </a:pPr>
            <a:r>
              <a:rPr lang="en-US" sz="3600" b="1" dirty="0">
                <a:ln w="1905"/>
                <a:solidFill>
                  <a:schemeClr val="bg1"/>
                </a:solidFill>
                <a:effectLst>
                  <a:innerShdw blurRad="69850" dist="43180" dir="5400000">
                    <a:srgbClr val="000000">
                      <a:alpha val="65000"/>
                    </a:srgbClr>
                  </a:innerShdw>
                </a:effectLst>
                <a:cs typeface="B Titr" pitchFamily="2" charset="-78"/>
              </a:rPr>
              <a:t>=</a:t>
            </a:r>
          </a:p>
        </p:txBody>
      </p:sp>
      <p:sp>
        <p:nvSpPr>
          <p:cNvPr id="8" name="Rectangle 7"/>
          <p:cNvSpPr/>
          <p:nvPr/>
        </p:nvSpPr>
        <p:spPr>
          <a:xfrm>
            <a:off x="9180024" y="3072578"/>
            <a:ext cx="1447800" cy="120032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u="sng" dirty="0">
                <a:ln w="11430"/>
                <a:solidFill>
                  <a:schemeClr val="bg1"/>
                </a:solidFill>
                <a:effectLst>
                  <a:outerShdw blurRad="50800" dist="39000" dir="5460000" algn="tl">
                    <a:srgbClr val="000000">
                      <a:alpha val="38000"/>
                    </a:srgbClr>
                  </a:outerShdw>
                </a:effectLst>
                <a:cs typeface="B Titr" pitchFamily="2" charset="-78"/>
              </a:rPr>
              <a:t>  </a:t>
            </a:r>
            <a:r>
              <a:rPr lang="fa-IR" sz="3600" b="1" u="sng" dirty="0">
                <a:ln w="11430"/>
                <a:solidFill>
                  <a:schemeClr val="bg1"/>
                </a:solidFill>
                <a:effectLst>
                  <a:outerShdw blurRad="50800" dist="39000" dir="5460000" algn="tl">
                    <a:srgbClr val="000000">
                      <a:alpha val="38000"/>
                    </a:srgbClr>
                  </a:outerShdw>
                </a:effectLst>
                <a:cs typeface="B Titr" pitchFamily="2" charset="-78"/>
              </a:rPr>
              <a:t>   4</a:t>
            </a:r>
          </a:p>
          <a:p>
            <a:pPr algn="ctr">
              <a:defRPr/>
            </a:pPr>
            <a:r>
              <a:rPr lang="en-US" sz="3600" b="1" dirty="0">
                <a:ln w="11430"/>
                <a:solidFill>
                  <a:schemeClr val="bg1"/>
                </a:solidFill>
                <a:effectLst>
                  <a:outerShdw blurRad="50800" dist="39000" dir="5460000" algn="tl">
                    <a:srgbClr val="000000">
                      <a:alpha val="38000"/>
                    </a:srgbClr>
                  </a:outerShdw>
                </a:effectLst>
                <a:latin typeface="Times New Roman" pitchFamily="18" charset="0"/>
                <a:cs typeface="B Titr" pitchFamily="2" charset="-78"/>
              </a:rPr>
              <a:t>X</a:t>
            </a:r>
          </a:p>
        </p:txBody>
      </p:sp>
      <p:sp>
        <p:nvSpPr>
          <p:cNvPr id="9" name="AutoShape 17"/>
          <p:cNvSpPr>
            <a:spLocks noChangeArrowheads="1"/>
          </p:cNvSpPr>
          <p:nvPr/>
        </p:nvSpPr>
        <p:spPr bwMode="auto">
          <a:xfrm>
            <a:off x="1864824" y="4598970"/>
            <a:ext cx="685800" cy="342900"/>
          </a:xfrm>
          <a:prstGeom prst="rightArrow">
            <a:avLst>
              <a:gd name="adj1" fmla="val 50000"/>
              <a:gd name="adj2" fmla="val 100343"/>
            </a:avLst>
          </a:prstGeom>
          <a:solidFill>
            <a:srgbClr val="FFFFFF"/>
          </a:solidFill>
          <a:ln w="9525">
            <a:solidFill>
              <a:srgbClr val="000000"/>
            </a:solidFill>
            <a:miter lim="800000"/>
            <a:headEnd/>
            <a:tailEnd/>
          </a:ln>
        </p:spPr>
        <p:txBody>
          <a:bodyPr/>
          <a:lstStyle/>
          <a:p>
            <a:endParaRPr lang="fa-IR">
              <a:cs typeface="B Titr" pitchFamily="2" charset="-78"/>
            </a:endParaRPr>
          </a:p>
        </p:txBody>
      </p:sp>
      <p:sp>
        <p:nvSpPr>
          <p:cNvPr id="10" name="Rectangle 18"/>
          <p:cNvSpPr>
            <a:spLocks noChangeArrowheads="1"/>
          </p:cNvSpPr>
          <p:nvPr/>
        </p:nvSpPr>
        <p:spPr bwMode="auto">
          <a:xfrm>
            <a:off x="2770840" y="4509120"/>
            <a:ext cx="75334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eaLnBrk="0" hangingPunct="0"/>
            <a:r>
              <a:rPr lang="hr-BA" sz="2800" dirty="0">
                <a:solidFill>
                  <a:schemeClr val="bg1"/>
                </a:solidFill>
                <a:latin typeface="Times New Roman" pitchFamily="18" charset="0"/>
                <a:cs typeface="B Titr" pitchFamily="2" charset="-78"/>
              </a:rPr>
              <a:t>X = 4 * 50000 = 20000cm = 2000m = 2km</a:t>
            </a:r>
          </a:p>
        </p:txBody>
      </p:sp>
    </p:spTree>
    <p:extLst>
      <p:ext uri="{BB962C8B-B14F-4D97-AF65-F5344CB8AC3E}">
        <p14:creationId xmlns:p14="http://schemas.microsoft.com/office/powerpoint/2010/main" val="27826114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iterate type="lt">
                                    <p:tmPct val="15000"/>
                                  </p:iterate>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ppt_w</p:attrName>
                                        </p:attrNameLst>
                                      </p:cBhvr>
                                      <p:tavLst>
                                        <p:tav tm="0">
                                          <p:val>
                                            <p:fltVal val="0"/>
                                          </p:val>
                                        </p:tav>
                                        <p:tav tm="100000">
                                          <p:val>
                                            <p:strVal val="#ppt_w"/>
                                          </p:val>
                                        </p:tav>
                                      </p:tavLst>
                                    </p:anim>
                                    <p:anim calcmode="lin" valueType="num">
                                      <p:cBhvr>
                                        <p:cTn id="64" dur="1000" fill="hold"/>
                                        <p:tgtEl>
                                          <p:spTgt spid="10"/>
                                        </p:tgtEl>
                                        <p:attrNameLst>
                                          <p:attrName>ppt_h</p:attrName>
                                        </p:attrNameLst>
                                      </p:cBhvr>
                                      <p:tavLst>
                                        <p:tav tm="0">
                                          <p:val>
                                            <p:fltVal val="0"/>
                                          </p:val>
                                        </p:tav>
                                        <p:tav tm="100000">
                                          <p:val>
                                            <p:strVal val="#ppt_h"/>
                                          </p:val>
                                        </p:tav>
                                      </p:tavLst>
                                    </p:anim>
                                    <p:anim calcmode="lin" valueType="num">
                                      <p:cBhvr>
                                        <p:cTn id="65" dur="1000" fill="hold"/>
                                        <p:tgtEl>
                                          <p:spTgt spid="10"/>
                                        </p:tgtEl>
                                        <p:attrNameLst>
                                          <p:attrName>style.rotation</p:attrName>
                                        </p:attrNameLst>
                                      </p:cBhvr>
                                      <p:tavLst>
                                        <p:tav tm="0">
                                          <p:val>
                                            <p:fltVal val="90"/>
                                          </p:val>
                                        </p:tav>
                                        <p:tav tm="100000">
                                          <p:val>
                                            <p:fltVal val="0"/>
                                          </p:val>
                                        </p:tav>
                                      </p:tavLst>
                                    </p:anim>
                                    <p:animEffect transition="in" filter="fade">
                                      <p:cBhvr>
                                        <p:cTn id="6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65" name="Rectangle 21"/>
          <p:cNvSpPr>
            <a:spLocks noChangeArrowheads="1"/>
          </p:cNvSpPr>
          <p:nvPr/>
        </p:nvSpPr>
        <p:spPr bwMode="auto">
          <a:xfrm>
            <a:off x="2927648" y="404664"/>
            <a:ext cx="899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Low" rtl="1" eaLnBrk="0" hangingPunct="0">
              <a:tabLst>
                <a:tab pos="228600" algn="l"/>
              </a:tabLst>
            </a:pPr>
            <a:r>
              <a:rPr lang="fa-I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2. تخمین مسافت با استفاده از یگان صد متری : </a:t>
            </a:r>
          </a:p>
        </p:txBody>
      </p:sp>
      <p:sp>
        <p:nvSpPr>
          <p:cNvPr id="185366" name="Rectangle 22"/>
          <p:cNvSpPr>
            <a:spLocks noChangeArrowheads="1"/>
          </p:cNvSpPr>
          <p:nvPr/>
        </p:nvSpPr>
        <p:spPr bwMode="auto">
          <a:xfrm>
            <a:off x="1055440" y="1340768"/>
            <a:ext cx="1029714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1" eaLnBrk="0" hangingPunct="0"/>
            <a:r>
              <a:rPr lang="fa-IR" sz="3600" spc="-150" dirty="0">
                <a:ln>
                  <a:solidFill>
                    <a:sysClr val="windowText" lastClr="000000"/>
                  </a:solidFill>
                </a:ln>
                <a:solidFill>
                  <a:srgbClr val="FFFFFF"/>
                </a:solidFill>
                <a:cs typeface="B Titr" pitchFamily="2" charset="-78"/>
              </a:rPr>
              <a:t>این روش </a:t>
            </a:r>
            <a:r>
              <a:rPr lang="fa-IR" sz="3600" spc="-150" dirty="0">
                <a:ln>
                  <a:solidFill>
                    <a:sysClr val="windowText" lastClr="000000"/>
                  </a:solidFill>
                </a:ln>
                <a:solidFill>
                  <a:srgbClr val="FF0000"/>
                </a:solidFill>
                <a:effectLst>
                  <a:outerShdw blurRad="38100" dist="38100" dir="2700000" algn="tl">
                    <a:srgbClr val="000000">
                      <a:alpha val="43137"/>
                    </a:srgbClr>
                  </a:outerShdw>
                </a:effectLst>
                <a:cs typeface="B Titr" pitchFamily="2" charset="-78"/>
              </a:rPr>
              <a:t>برای تخمین مسافت تا 500 متر </a:t>
            </a:r>
            <a:r>
              <a:rPr lang="fa-IR" sz="3600" spc="-150" dirty="0">
                <a:ln>
                  <a:solidFill>
                    <a:sysClr val="windowText" lastClr="000000"/>
                  </a:solidFill>
                </a:ln>
                <a:solidFill>
                  <a:srgbClr val="FFFFFF"/>
                </a:solidFill>
                <a:cs typeface="B Titr" pitchFamily="2" charset="-78"/>
              </a:rPr>
              <a:t>مورد استفاده قرار می گیرد. در این روش رزمنده </a:t>
            </a:r>
            <a:r>
              <a:rPr lang="fa-IR" sz="3600" spc="-150" dirty="0">
                <a:ln>
                  <a:solidFill>
                    <a:sysClr val="windowText" lastClr="000000"/>
                  </a:solidFill>
                </a:ln>
                <a:solidFill>
                  <a:srgbClr val="FFFFFF"/>
                </a:solidFill>
                <a:cs typeface="B Titr" pitchFamily="2" charset="-78"/>
              </a:rPr>
              <a:t>از پیش با تمرین های مکرر، </a:t>
            </a:r>
            <a:r>
              <a:rPr lang="fa-IR" sz="3600" spc="-150" dirty="0">
                <a:ln>
                  <a:solidFill>
                    <a:sysClr val="windowText" lastClr="000000"/>
                  </a:solidFill>
                </a:ln>
                <a:solidFill>
                  <a:srgbClr val="FFFFFF"/>
                </a:solidFill>
                <a:cs typeface="B Titr" pitchFamily="2" charset="-78"/>
              </a:rPr>
              <a:t>چشمان خود را به دیدن مسافت صد متر عادت داده است. برای تخمین مسافت در این روش ، رزمنده </a:t>
            </a:r>
            <a:r>
              <a:rPr lang="fa-IR" sz="3600" spc="-150" dirty="0">
                <a:ln>
                  <a:solidFill>
                    <a:sysClr val="windowText" lastClr="000000"/>
                  </a:solidFill>
                </a:ln>
                <a:solidFill>
                  <a:srgbClr val="FFFFFF"/>
                </a:solidFill>
                <a:cs typeface="B Titr" pitchFamily="2" charset="-78"/>
              </a:rPr>
              <a:t>حدس </a:t>
            </a:r>
            <a:r>
              <a:rPr lang="fa-IR" sz="3600" spc="-150" dirty="0">
                <a:ln>
                  <a:solidFill>
                    <a:sysClr val="windowText" lastClr="000000"/>
                  </a:solidFill>
                </a:ln>
                <a:solidFill>
                  <a:srgbClr val="FFFFFF"/>
                </a:solidFill>
                <a:cs typeface="B Titr" pitchFamily="2" charset="-78"/>
              </a:rPr>
              <a:t>می زند فاصله بین خود تا هدف یا فاصله بین دو نقطه مورد نظر چند تا صد متری را می </a:t>
            </a:r>
            <a:r>
              <a:rPr lang="fa-IR" sz="3600" spc="-150" dirty="0">
                <a:ln>
                  <a:solidFill>
                    <a:sysClr val="windowText" lastClr="000000"/>
                  </a:solidFill>
                </a:ln>
                <a:solidFill>
                  <a:srgbClr val="FFFFFF"/>
                </a:solidFill>
                <a:cs typeface="B Titr" pitchFamily="2" charset="-78"/>
              </a:rPr>
              <a:t>پوشاند، </a:t>
            </a:r>
            <a:r>
              <a:rPr lang="fa-IR" sz="3600" spc="-150" dirty="0">
                <a:ln>
                  <a:solidFill>
                    <a:sysClr val="windowText" lastClr="000000"/>
                  </a:solidFill>
                </a:ln>
                <a:solidFill>
                  <a:srgbClr val="FFFFFF"/>
                </a:solidFill>
                <a:cs typeface="B Titr" pitchFamily="2" charset="-78"/>
              </a:rPr>
              <a:t>سپس تعداد بدست آمده را ضربدر صد می کند. به فرض مثال یک رزمنده با نگاه کردن به تانکی که از مقابل او می گذرد ، حدس می زند فاصله بین او و تانک مورد نظر را 5صد متری می پوشاند لذا فاصله ی مورد نظر 500متر می باشد.</a:t>
            </a:r>
            <a:endParaRPr lang="fa-IR" sz="3600" spc="-150" dirty="0">
              <a:ln>
                <a:solidFill>
                  <a:sysClr val="windowText" lastClr="000000"/>
                </a:solidFill>
              </a:ln>
              <a:cs typeface="B Titr" pitchFamily="2" charset="-78"/>
            </a:endParaRPr>
          </a:p>
        </p:txBody>
      </p:sp>
    </p:spTree>
    <p:extLst>
      <p:ext uri="{BB962C8B-B14F-4D97-AF65-F5344CB8AC3E}">
        <p14:creationId xmlns:p14="http://schemas.microsoft.com/office/powerpoint/2010/main" val="19131688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1000"/>
                                  </p:stCondLst>
                                  <p:childTnLst>
                                    <p:set>
                                      <p:cBhvr>
                                        <p:cTn id="6" dur="1" fill="hold">
                                          <p:stCondLst>
                                            <p:cond delay="0"/>
                                          </p:stCondLst>
                                        </p:cTn>
                                        <p:tgtEl>
                                          <p:spTgt spid="185365"/>
                                        </p:tgtEl>
                                        <p:attrNameLst>
                                          <p:attrName>style.visibility</p:attrName>
                                        </p:attrNameLst>
                                      </p:cBhvr>
                                      <p:to>
                                        <p:strVal val="visible"/>
                                      </p:to>
                                    </p:set>
                                    <p:animEffect transition="in" filter="fade">
                                      <p:cBhvr>
                                        <p:cTn id="7" dur="1000"/>
                                        <p:tgtEl>
                                          <p:spTgt spid="185365"/>
                                        </p:tgtEl>
                                      </p:cBhvr>
                                    </p:animEffect>
                                    <p:anim calcmode="lin" valueType="num">
                                      <p:cBhvr>
                                        <p:cTn id="8" dur="1000" fill="hold"/>
                                        <p:tgtEl>
                                          <p:spTgt spid="185365"/>
                                        </p:tgtEl>
                                        <p:attrNameLst>
                                          <p:attrName>ppt_x</p:attrName>
                                        </p:attrNameLst>
                                      </p:cBhvr>
                                      <p:tavLst>
                                        <p:tav tm="0">
                                          <p:val>
                                            <p:strVal val="#ppt_x"/>
                                          </p:val>
                                        </p:tav>
                                        <p:tav tm="100000">
                                          <p:val>
                                            <p:strVal val="#ppt_x"/>
                                          </p:val>
                                        </p:tav>
                                      </p:tavLst>
                                    </p:anim>
                                    <p:anim calcmode="lin" valueType="num">
                                      <p:cBhvr>
                                        <p:cTn id="9" dur="1000" fill="hold"/>
                                        <p:tgtEl>
                                          <p:spTgt spid="18536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47" presetClass="entr" presetSubtype="0" fill="hold" grpId="0" nodeType="afterEffect">
                                  <p:stCondLst>
                                    <p:cond delay="1000"/>
                                  </p:stCondLst>
                                  <p:childTnLst>
                                    <p:set>
                                      <p:cBhvr>
                                        <p:cTn id="12" dur="1" fill="hold">
                                          <p:stCondLst>
                                            <p:cond delay="0"/>
                                          </p:stCondLst>
                                        </p:cTn>
                                        <p:tgtEl>
                                          <p:spTgt spid="185366"/>
                                        </p:tgtEl>
                                        <p:attrNameLst>
                                          <p:attrName>style.visibility</p:attrName>
                                        </p:attrNameLst>
                                      </p:cBhvr>
                                      <p:to>
                                        <p:strVal val="visible"/>
                                      </p:to>
                                    </p:set>
                                    <p:animEffect transition="in" filter="fade">
                                      <p:cBhvr>
                                        <p:cTn id="13" dur="1000"/>
                                        <p:tgtEl>
                                          <p:spTgt spid="185366"/>
                                        </p:tgtEl>
                                      </p:cBhvr>
                                    </p:animEffect>
                                    <p:anim calcmode="lin" valueType="num">
                                      <p:cBhvr>
                                        <p:cTn id="14" dur="1000" fill="hold"/>
                                        <p:tgtEl>
                                          <p:spTgt spid="185366"/>
                                        </p:tgtEl>
                                        <p:attrNameLst>
                                          <p:attrName>ppt_x</p:attrName>
                                        </p:attrNameLst>
                                      </p:cBhvr>
                                      <p:tavLst>
                                        <p:tav tm="0">
                                          <p:val>
                                            <p:strVal val="#ppt_x"/>
                                          </p:val>
                                        </p:tav>
                                        <p:tav tm="100000">
                                          <p:val>
                                            <p:strVal val="#ppt_x"/>
                                          </p:val>
                                        </p:tav>
                                      </p:tavLst>
                                    </p:anim>
                                    <p:anim calcmode="lin" valueType="num">
                                      <p:cBhvr>
                                        <p:cTn id="15" dur="1000" fill="hold"/>
                                        <p:tgtEl>
                                          <p:spTgt spid="1853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65" grpId="0"/>
      <p:bldP spid="1853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159867495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5"/>
          <p:cNvSpPr>
            <a:spLocks noChangeArrowheads="1"/>
          </p:cNvSpPr>
          <p:nvPr/>
        </p:nvSpPr>
        <p:spPr bwMode="auto">
          <a:xfrm>
            <a:off x="1271464" y="876200"/>
            <a:ext cx="982143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1" eaLnBrk="0" hangingPunct="0"/>
            <a:r>
              <a:rPr lang="fa-IR" sz="4000" dirty="0">
                <a:ln>
                  <a:solidFill>
                    <a:sysClr val="windowText" lastClr="000000"/>
                  </a:solidFill>
                </a:ln>
                <a:solidFill>
                  <a:srgbClr val="FFFFFF"/>
                </a:solidFill>
                <a:cs typeface="B Titr" pitchFamily="2" charset="-78"/>
              </a:rPr>
              <a:t>نکته ای که بیان آن در اینجا ضروری به نظر می رسد این است که در فاصله </a:t>
            </a:r>
            <a:r>
              <a:rPr lang="fa-IR" sz="4000" dirty="0">
                <a:ln>
                  <a:solidFill>
                    <a:sysClr val="windowText" lastClr="000000"/>
                  </a:solidFill>
                </a:ln>
                <a:solidFill>
                  <a:srgbClr val="FFFFFF"/>
                </a:solidFill>
                <a:cs typeface="B Titr" pitchFamily="2" charset="-78"/>
              </a:rPr>
              <a:t>دورتر، مسافت </a:t>
            </a:r>
            <a:r>
              <a:rPr lang="fa-IR" sz="4000" dirty="0">
                <a:ln>
                  <a:solidFill>
                    <a:sysClr val="windowText" lastClr="000000"/>
                  </a:solidFill>
                </a:ln>
                <a:solidFill>
                  <a:srgbClr val="FFFFFF"/>
                </a:solidFill>
                <a:cs typeface="B Titr" pitchFamily="2" charset="-78"/>
              </a:rPr>
              <a:t>های صد متری کوچکتر به نظر می رسند. </a:t>
            </a:r>
          </a:p>
        </p:txBody>
      </p:sp>
      <p:sp>
        <p:nvSpPr>
          <p:cNvPr id="3" name="Rectangle 27"/>
          <p:cNvSpPr>
            <a:spLocks noChangeArrowheads="1"/>
          </p:cNvSpPr>
          <p:nvPr/>
        </p:nvSpPr>
        <p:spPr bwMode="auto">
          <a:xfrm>
            <a:off x="1487488" y="3429000"/>
            <a:ext cx="957706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rtl="1" eaLnBrk="0" hangingPunct="0"/>
            <a:r>
              <a:rPr lang="fa-IR" sz="4000" dirty="0">
                <a:ln>
                  <a:solidFill>
                    <a:sysClr val="windowText" lastClr="000000"/>
                  </a:solidFill>
                </a:ln>
                <a:solidFill>
                  <a:srgbClr val="FFFFFF"/>
                </a:solidFill>
                <a:cs typeface="B Titr" pitchFamily="2" charset="-78"/>
              </a:rPr>
              <a:t>برای فاصله های بیش از 500 متر ، فاصله مورد نظر را نصف کرده ، سپس نصف ابتدایی مسیر را به این روش (یگان صد متری) تخمین مسافت نموده و در نهایت مسافت بدست آمده را دو برابر می کنیم.</a:t>
            </a:r>
          </a:p>
        </p:txBody>
      </p:sp>
    </p:spTree>
    <p:extLst>
      <p:ext uri="{BB962C8B-B14F-4D97-AF65-F5344CB8AC3E}">
        <p14:creationId xmlns:p14="http://schemas.microsoft.com/office/powerpoint/2010/main" val="19495500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
          <p:cNvSpPr>
            <a:spLocks noChangeArrowheads="1"/>
          </p:cNvSpPr>
          <p:nvPr/>
        </p:nvSpPr>
        <p:spPr bwMode="auto">
          <a:xfrm>
            <a:off x="1524001" y="180396"/>
            <a:ext cx="91085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Low" rtl="1" eaLnBrk="0" hangingPunct="0"/>
            <a:r>
              <a:rPr lang="fa-I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3.  تخمین مسافت با استفاده از شکل ظاهری افراد :</a:t>
            </a:r>
          </a:p>
        </p:txBody>
      </p:sp>
      <p:sp>
        <p:nvSpPr>
          <p:cNvPr id="186370" name="Rectangle 2"/>
          <p:cNvSpPr>
            <a:spLocks noChangeArrowheads="1"/>
          </p:cNvSpPr>
          <p:nvPr/>
        </p:nvSpPr>
        <p:spPr bwMode="auto">
          <a:xfrm>
            <a:off x="1884040" y="775157"/>
            <a:ext cx="86044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1" eaLnBrk="0" hangingPunct="0"/>
            <a:r>
              <a:rPr lang="fa-IR" sz="3200" dirty="0">
                <a:ln>
                  <a:solidFill>
                    <a:sysClr val="windowText" lastClr="000000"/>
                  </a:solidFill>
                </a:ln>
                <a:solidFill>
                  <a:srgbClr val="FFFFFF"/>
                </a:solidFill>
                <a:cs typeface="B Titr" pitchFamily="2" charset="-78"/>
              </a:rPr>
              <a:t>در </a:t>
            </a:r>
            <a:r>
              <a:rPr lang="fa-IR" sz="3200" dirty="0">
                <a:ln>
                  <a:solidFill>
                    <a:sysClr val="windowText" lastClr="000000"/>
                  </a:solidFill>
                </a:ln>
                <a:solidFill>
                  <a:srgbClr val="FFFF00"/>
                </a:solidFill>
                <a:effectLst>
                  <a:outerShdw blurRad="38100" dist="38100" dir="2700000" algn="tl">
                    <a:srgbClr val="000000">
                      <a:alpha val="43137"/>
                    </a:srgbClr>
                  </a:outerShdw>
                </a:effectLst>
                <a:cs typeface="B Titr" pitchFamily="2" charset="-78"/>
              </a:rPr>
              <a:t>شرایط عادی </a:t>
            </a:r>
            <a:r>
              <a:rPr lang="fa-IR" sz="3200" dirty="0">
                <a:ln>
                  <a:solidFill>
                    <a:sysClr val="windowText" lastClr="000000"/>
                  </a:solidFill>
                </a:ln>
                <a:solidFill>
                  <a:srgbClr val="FFFFFF"/>
                </a:solidFill>
                <a:cs typeface="B Titr" pitchFamily="2" charset="-78"/>
              </a:rPr>
              <a:t>و در فواصل مختلف ، مشخصات زیر از یک رزمنده دیده می شود :</a:t>
            </a:r>
            <a:endParaRPr lang="fa-IR" sz="2400" dirty="0">
              <a:ln>
                <a:solidFill>
                  <a:sysClr val="windowText" lastClr="000000"/>
                </a:solidFill>
              </a:ln>
              <a:cs typeface="B Titr" pitchFamily="2" charset="-78"/>
            </a:endParaRPr>
          </a:p>
        </p:txBody>
      </p:sp>
      <p:sp>
        <p:nvSpPr>
          <p:cNvPr id="186372" name="Rectangle 4"/>
          <p:cNvSpPr>
            <a:spLocks noChangeArrowheads="1"/>
          </p:cNvSpPr>
          <p:nvPr/>
        </p:nvSpPr>
        <p:spPr bwMode="auto">
          <a:xfrm>
            <a:off x="1620553" y="1988840"/>
            <a:ext cx="8915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271463" lvl="1" indent="442913" algn="justLow" rtl="1" eaLnBrk="0" hangingPunct="0">
              <a:buFont typeface="Wingdings" pitchFamily="2" charset="2"/>
              <a:buChar char="ü"/>
              <a:tabLst>
                <a:tab pos="1143000" algn="l"/>
              </a:tabLst>
            </a:pPr>
            <a:r>
              <a:rPr lang="fa-IR" sz="2600" dirty="0">
                <a:ln>
                  <a:solidFill>
                    <a:sysClr val="windowText" lastClr="000000"/>
                  </a:solidFill>
                </a:ln>
                <a:solidFill>
                  <a:srgbClr val="FFFFFF"/>
                </a:solidFill>
                <a:cs typeface="B Titr" pitchFamily="2" charset="-78"/>
              </a:rPr>
              <a:t>100 متر شخص به خوبی دیده می شود.</a:t>
            </a:r>
            <a:endParaRPr lang="en-US" sz="1100" dirty="0">
              <a:ln>
                <a:solidFill>
                  <a:sysClr val="windowText" lastClr="000000"/>
                </a:solidFill>
              </a:ln>
              <a:cs typeface="B Titr" pitchFamily="2" charset="-78"/>
            </a:endParaRPr>
          </a:p>
          <a:p>
            <a:pPr marL="271463" lvl="1" indent="442913" algn="justLow" rtl="1" eaLnBrk="0" hangingPunct="0">
              <a:buFont typeface="Wingdings" pitchFamily="2" charset="2"/>
              <a:buChar char="ü"/>
              <a:tabLst>
                <a:tab pos="1143000" algn="l"/>
              </a:tabLst>
            </a:pPr>
            <a:endParaRPr lang="fa-IR" sz="1600" dirty="0">
              <a:ln>
                <a:solidFill>
                  <a:sysClr val="windowText" lastClr="000000"/>
                </a:solidFill>
              </a:ln>
              <a:solidFill>
                <a:srgbClr val="FFFFFF"/>
              </a:solidFill>
              <a:cs typeface="B Titr" pitchFamily="2" charset="-78"/>
            </a:endParaRPr>
          </a:p>
          <a:p>
            <a:pPr marL="271463" lvl="1" indent="442913" algn="justLow" rtl="1" eaLnBrk="0" hangingPunct="0">
              <a:buFont typeface="Wingdings" pitchFamily="2" charset="2"/>
              <a:buChar char="ü"/>
              <a:tabLst>
                <a:tab pos="1143000" algn="l"/>
              </a:tabLst>
            </a:pPr>
            <a:r>
              <a:rPr lang="fa-IR" sz="2600" dirty="0">
                <a:ln>
                  <a:solidFill>
                    <a:sysClr val="windowText" lastClr="000000"/>
                  </a:solidFill>
                </a:ln>
                <a:solidFill>
                  <a:srgbClr val="FFFFFF"/>
                </a:solidFill>
                <a:cs typeface="B Titr" pitchFamily="2" charset="-78"/>
              </a:rPr>
              <a:t>200 متر قسمتی از تجهیزات شخص دیده می شود(بیل،قمقمه...).</a:t>
            </a:r>
            <a:endParaRPr lang="en-US" sz="1100" dirty="0">
              <a:ln>
                <a:solidFill>
                  <a:sysClr val="windowText" lastClr="000000"/>
                </a:solidFill>
              </a:ln>
              <a:cs typeface="B Titr" pitchFamily="2" charset="-78"/>
            </a:endParaRPr>
          </a:p>
          <a:p>
            <a:pPr marL="271463" lvl="1" indent="442913" algn="justLow" rtl="1" eaLnBrk="0" hangingPunct="0">
              <a:buFont typeface="Wingdings" pitchFamily="2" charset="2"/>
              <a:buChar char="ü"/>
              <a:tabLst>
                <a:tab pos="1143000" algn="l"/>
              </a:tabLst>
            </a:pPr>
            <a:endParaRPr lang="fa-IR" sz="1600" dirty="0">
              <a:ln>
                <a:solidFill>
                  <a:sysClr val="windowText" lastClr="000000"/>
                </a:solidFill>
              </a:ln>
              <a:solidFill>
                <a:srgbClr val="FFFFFF"/>
              </a:solidFill>
              <a:cs typeface="B Titr" pitchFamily="2" charset="-78"/>
            </a:endParaRPr>
          </a:p>
          <a:p>
            <a:pPr marL="271463" lvl="1" indent="442913" algn="justLow" rtl="1" eaLnBrk="0" hangingPunct="0">
              <a:buFont typeface="Wingdings" pitchFamily="2" charset="2"/>
              <a:buChar char="ü"/>
              <a:tabLst>
                <a:tab pos="1143000" algn="l"/>
              </a:tabLst>
            </a:pPr>
            <a:r>
              <a:rPr lang="fa-IR" sz="2600" dirty="0">
                <a:ln>
                  <a:solidFill>
                    <a:sysClr val="windowText" lastClr="000000"/>
                  </a:solidFill>
                </a:ln>
                <a:solidFill>
                  <a:srgbClr val="FFFFFF"/>
                </a:solidFill>
                <a:cs typeface="B Titr" pitchFamily="2" charset="-78"/>
              </a:rPr>
              <a:t>300 متر نوع لباس و جنگ افزار بخوبی دیده می شود</a:t>
            </a:r>
            <a:endParaRPr lang="en-US" sz="1100" dirty="0">
              <a:ln>
                <a:solidFill>
                  <a:sysClr val="windowText" lastClr="000000"/>
                </a:solidFill>
              </a:ln>
              <a:cs typeface="B Titr" pitchFamily="2" charset="-78"/>
            </a:endParaRPr>
          </a:p>
          <a:p>
            <a:pPr marL="271463" lvl="1" indent="442913" algn="justLow" rtl="1" eaLnBrk="0" hangingPunct="0">
              <a:buFont typeface="Wingdings" pitchFamily="2" charset="2"/>
              <a:buChar char="ü"/>
              <a:tabLst>
                <a:tab pos="1143000" algn="l"/>
              </a:tabLst>
            </a:pPr>
            <a:endParaRPr lang="fa-IR" sz="1600" dirty="0">
              <a:ln>
                <a:solidFill>
                  <a:sysClr val="windowText" lastClr="000000"/>
                </a:solidFill>
              </a:ln>
              <a:solidFill>
                <a:srgbClr val="FFFFFF"/>
              </a:solidFill>
              <a:cs typeface="B Titr" pitchFamily="2" charset="-78"/>
            </a:endParaRPr>
          </a:p>
          <a:p>
            <a:pPr marL="271463" lvl="1" indent="442913" algn="justLow" rtl="1" eaLnBrk="0" hangingPunct="0">
              <a:buFont typeface="Wingdings" pitchFamily="2" charset="2"/>
              <a:buChar char="ü"/>
              <a:tabLst>
                <a:tab pos="1143000" algn="l"/>
              </a:tabLst>
            </a:pPr>
            <a:r>
              <a:rPr lang="fa-IR" sz="2600" dirty="0">
                <a:ln>
                  <a:solidFill>
                    <a:sysClr val="windowText" lastClr="000000"/>
                  </a:solidFill>
                </a:ln>
                <a:solidFill>
                  <a:srgbClr val="FFFFFF"/>
                </a:solidFill>
                <a:cs typeface="B Titr" pitchFamily="2" charset="-78"/>
              </a:rPr>
              <a:t>400 متر سر از بدن جدا دیده می شود</a:t>
            </a:r>
            <a:endParaRPr lang="en-US" sz="1100" dirty="0">
              <a:ln>
                <a:solidFill>
                  <a:sysClr val="windowText" lastClr="000000"/>
                </a:solidFill>
              </a:ln>
              <a:cs typeface="B Titr" pitchFamily="2" charset="-78"/>
            </a:endParaRPr>
          </a:p>
          <a:p>
            <a:pPr marL="271463" lvl="1" indent="442913" algn="justLow" rtl="1" eaLnBrk="0" hangingPunct="0">
              <a:buFont typeface="Wingdings" pitchFamily="2" charset="2"/>
              <a:buChar char="ü"/>
              <a:tabLst>
                <a:tab pos="1143000" algn="l"/>
              </a:tabLst>
            </a:pPr>
            <a:endParaRPr lang="fa-IR" sz="1600" dirty="0">
              <a:ln>
                <a:solidFill>
                  <a:sysClr val="windowText" lastClr="000000"/>
                </a:solidFill>
              </a:ln>
              <a:solidFill>
                <a:srgbClr val="FFFFFF"/>
              </a:solidFill>
              <a:cs typeface="B Titr" pitchFamily="2" charset="-78"/>
            </a:endParaRPr>
          </a:p>
          <a:p>
            <a:pPr marL="271463" lvl="1" indent="442913" algn="justLow" rtl="1" eaLnBrk="0" hangingPunct="0">
              <a:buFont typeface="Wingdings" pitchFamily="2" charset="2"/>
              <a:buChar char="ü"/>
              <a:tabLst>
                <a:tab pos="1143000" algn="l"/>
              </a:tabLst>
            </a:pPr>
            <a:r>
              <a:rPr lang="fa-IR" sz="2600" dirty="0">
                <a:ln>
                  <a:solidFill>
                    <a:sysClr val="windowText" lastClr="000000"/>
                  </a:solidFill>
                </a:ln>
                <a:solidFill>
                  <a:srgbClr val="FFFFFF"/>
                </a:solidFill>
                <a:cs typeface="B Titr" pitchFamily="2" charset="-78"/>
              </a:rPr>
              <a:t>500 متر سر مانند نقطه سیاهی روی بدن دیده می شود. </a:t>
            </a:r>
            <a:endParaRPr lang="en-US" sz="1100" dirty="0">
              <a:ln>
                <a:solidFill>
                  <a:sysClr val="windowText" lastClr="000000"/>
                </a:solidFill>
              </a:ln>
              <a:cs typeface="B Titr" pitchFamily="2" charset="-78"/>
            </a:endParaRPr>
          </a:p>
          <a:p>
            <a:pPr marL="271463" lvl="1" indent="442913" algn="justLow" rtl="1" eaLnBrk="0" hangingPunct="0">
              <a:buFont typeface="Wingdings" pitchFamily="2" charset="2"/>
              <a:buChar char="ü"/>
              <a:tabLst>
                <a:tab pos="1143000" algn="l"/>
              </a:tabLst>
            </a:pPr>
            <a:endParaRPr lang="fa-IR" sz="1600" dirty="0">
              <a:ln>
                <a:solidFill>
                  <a:sysClr val="windowText" lastClr="000000"/>
                </a:solidFill>
              </a:ln>
              <a:solidFill>
                <a:srgbClr val="FFFFFF"/>
              </a:solidFill>
              <a:cs typeface="B Titr" pitchFamily="2" charset="-78"/>
            </a:endParaRPr>
          </a:p>
          <a:p>
            <a:pPr marL="271463" lvl="1" indent="442913" algn="justLow" rtl="1" eaLnBrk="0" hangingPunct="0">
              <a:buFont typeface="Wingdings" pitchFamily="2" charset="2"/>
              <a:buChar char="ü"/>
              <a:tabLst>
                <a:tab pos="1143000" algn="l"/>
              </a:tabLst>
            </a:pPr>
            <a:r>
              <a:rPr lang="fa-IR" sz="2600" dirty="0">
                <a:ln>
                  <a:solidFill>
                    <a:sysClr val="windowText" lastClr="000000"/>
                  </a:solidFill>
                </a:ln>
                <a:solidFill>
                  <a:srgbClr val="FFFFFF"/>
                </a:solidFill>
                <a:cs typeface="B Titr" pitchFamily="2" charset="-78"/>
              </a:rPr>
              <a:t>600 متر سر و بدن مانند خط سیاهی که قسمت بالای آن کم عرض و    قسمت پائین آن عریض تر است دیده می شود</a:t>
            </a:r>
            <a:r>
              <a:rPr lang="fa-IR" sz="2600" dirty="0">
                <a:ln>
                  <a:solidFill>
                    <a:sysClr val="windowText" lastClr="000000"/>
                  </a:solidFill>
                </a:ln>
                <a:solidFill>
                  <a:srgbClr val="FFFFFF"/>
                </a:solidFill>
                <a:cs typeface="B Titr" pitchFamily="2" charset="-78"/>
              </a:rPr>
              <a:t>.</a:t>
            </a:r>
          </a:p>
          <a:p>
            <a:pPr marL="271463" lvl="1" algn="justLow" rtl="1" eaLnBrk="0" hangingPunct="0">
              <a:tabLst>
                <a:tab pos="1143000" algn="l"/>
              </a:tabLst>
            </a:pPr>
            <a:endParaRPr lang="fa-IR" sz="2600" dirty="0">
              <a:ln>
                <a:solidFill>
                  <a:sysClr val="windowText" lastClr="000000"/>
                </a:solidFill>
              </a:ln>
              <a:solidFill>
                <a:srgbClr val="FFFFFF"/>
              </a:solidFill>
              <a:cs typeface="B Titr" pitchFamily="2" charset="-78"/>
            </a:endParaRPr>
          </a:p>
        </p:txBody>
      </p:sp>
    </p:spTree>
    <p:extLst>
      <p:ext uri="{BB962C8B-B14F-4D97-AF65-F5344CB8AC3E}">
        <p14:creationId xmlns:p14="http://schemas.microsoft.com/office/powerpoint/2010/main" val="39686396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1000"/>
                                  </p:stCondLst>
                                  <p:childTnLst>
                                    <p:set>
                                      <p:cBhvr>
                                        <p:cTn id="6" dur="1" fill="hold">
                                          <p:stCondLst>
                                            <p:cond delay="0"/>
                                          </p:stCondLst>
                                        </p:cTn>
                                        <p:tgtEl>
                                          <p:spTgt spid="186369"/>
                                        </p:tgtEl>
                                        <p:attrNameLst>
                                          <p:attrName>style.visibility</p:attrName>
                                        </p:attrNameLst>
                                      </p:cBhvr>
                                      <p:to>
                                        <p:strVal val="visible"/>
                                      </p:to>
                                    </p:set>
                                    <p:animEffect transition="in" filter="fade">
                                      <p:cBhvr>
                                        <p:cTn id="7" dur="1000"/>
                                        <p:tgtEl>
                                          <p:spTgt spid="186369"/>
                                        </p:tgtEl>
                                      </p:cBhvr>
                                    </p:animEffect>
                                    <p:anim calcmode="lin" valueType="num">
                                      <p:cBhvr>
                                        <p:cTn id="8" dur="1000" fill="hold"/>
                                        <p:tgtEl>
                                          <p:spTgt spid="186369"/>
                                        </p:tgtEl>
                                        <p:attrNameLst>
                                          <p:attrName>ppt_x</p:attrName>
                                        </p:attrNameLst>
                                      </p:cBhvr>
                                      <p:tavLst>
                                        <p:tav tm="0">
                                          <p:val>
                                            <p:strVal val="#ppt_x"/>
                                          </p:val>
                                        </p:tav>
                                        <p:tav tm="100000">
                                          <p:val>
                                            <p:strVal val="#ppt_x"/>
                                          </p:val>
                                        </p:tav>
                                      </p:tavLst>
                                    </p:anim>
                                    <p:anim calcmode="lin" valueType="num">
                                      <p:cBhvr>
                                        <p:cTn id="9" dur="1000" fill="hold"/>
                                        <p:tgtEl>
                                          <p:spTgt spid="18636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47" presetClass="entr" presetSubtype="0" fill="hold" grpId="0" nodeType="afterEffect">
                                  <p:stCondLst>
                                    <p:cond delay="1000"/>
                                  </p:stCondLst>
                                  <p:childTnLst>
                                    <p:set>
                                      <p:cBhvr>
                                        <p:cTn id="12" dur="1" fill="hold">
                                          <p:stCondLst>
                                            <p:cond delay="0"/>
                                          </p:stCondLst>
                                        </p:cTn>
                                        <p:tgtEl>
                                          <p:spTgt spid="186370"/>
                                        </p:tgtEl>
                                        <p:attrNameLst>
                                          <p:attrName>style.visibility</p:attrName>
                                        </p:attrNameLst>
                                      </p:cBhvr>
                                      <p:to>
                                        <p:strVal val="visible"/>
                                      </p:to>
                                    </p:set>
                                    <p:animEffect transition="in" filter="fade">
                                      <p:cBhvr>
                                        <p:cTn id="13" dur="1000"/>
                                        <p:tgtEl>
                                          <p:spTgt spid="186370"/>
                                        </p:tgtEl>
                                      </p:cBhvr>
                                    </p:animEffect>
                                    <p:anim calcmode="lin" valueType="num">
                                      <p:cBhvr>
                                        <p:cTn id="14" dur="1000" fill="hold"/>
                                        <p:tgtEl>
                                          <p:spTgt spid="186370"/>
                                        </p:tgtEl>
                                        <p:attrNameLst>
                                          <p:attrName>ppt_x</p:attrName>
                                        </p:attrNameLst>
                                      </p:cBhvr>
                                      <p:tavLst>
                                        <p:tav tm="0">
                                          <p:val>
                                            <p:strVal val="#ppt_x"/>
                                          </p:val>
                                        </p:tav>
                                        <p:tav tm="100000">
                                          <p:val>
                                            <p:strVal val="#ppt_x"/>
                                          </p:val>
                                        </p:tav>
                                      </p:tavLst>
                                    </p:anim>
                                    <p:anim calcmode="lin" valueType="num">
                                      <p:cBhvr>
                                        <p:cTn id="15" dur="1000" fill="hold"/>
                                        <p:tgtEl>
                                          <p:spTgt spid="186370"/>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4000"/>
                            </p:stCondLst>
                            <p:childTnLst>
                              <p:par>
                                <p:cTn id="17" presetID="47" presetClass="entr" presetSubtype="0" fill="hold" nodeType="afterEffect">
                                  <p:stCondLst>
                                    <p:cond delay="1000"/>
                                  </p:stCondLst>
                                  <p:childTnLst>
                                    <p:set>
                                      <p:cBhvr>
                                        <p:cTn id="18" dur="1" fill="hold">
                                          <p:stCondLst>
                                            <p:cond delay="0"/>
                                          </p:stCondLst>
                                        </p:cTn>
                                        <p:tgtEl>
                                          <p:spTgt spid="186372">
                                            <p:txEl>
                                              <p:pRg st="0" end="0"/>
                                            </p:txEl>
                                          </p:spTgt>
                                        </p:tgtEl>
                                        <p:attrNameLst>
                                          <p:attrName>style.visibility</p:attrName>
                                        </p:attrNameLst>
                                      </p:cBhvr>
                                      <p:to>
                                        <p:strVal val="visible"/>
                                      </p:to>
                                    </p:set>
                                    <p:animEffect transition="in" filter="fade">
                                      <p:cBhvr>
                                        <p:cTn id="19" dur="1000"/>
                                        <p:tgtEl>
                                          <p:spTgt spid="186372">
                                            <p:txEl>
                                              <p:pRg st="0" end="0"/>
                                            </p:txEl>
                                          </p:spTgt>
                                        </p:tgtEl>
                                      </p:cBhvr>
                                    </p:animEffect>
                                    <p:anim calcmode="lin" valueType="num">
                                      <p:cBhvr>
                                        <p:cTn id="20" dur="1000" fill="hold"/>
                                        <p:tgtEl>
                                          <p:spTgt spid="18637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86372">
                                            <p:txEl>
                                              <p:pRg st="0" end="0"/>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6000"/>
                            </p:stCondLst>
                            <p:childTnLst>
                              <p:par>
                                <p:cTn id="23" presetID="47" presetClass="entr" presetSubtype="0" fill="hold" nodeType="afterEffect">
                                  <p:stCondLst>
                                    <p:cond delay="1000"/>
                                  </p:stCondLst>
                                  <p:childTnLst>
                                    <p:set>
                                      <p:cBhvr>
                                        <p:cTn id="24" dur="1" fill="hold">
                                          <p:stCondLst>
                                            <p:cond delay="0"/>
                                          </p:stCondLst>
                                        </p:cTn>
                                        <p:tgtEl>
                                          <p:spTgt spid="186372">
                                            <p:txEl>
                                              <p:pRg st="2" end="2"/>
                                            </p:txEl>
                                          </p:spTgt>
                                        </p:tgtEl>
                                        <p:attrNameLst>
                                          <p:attrName>style.visibility</p:attrName>
                                        </p:attrNameLst>
                                      </p:cBhvr>
                                      <p:to>
                                        <p:strVal val="visible"/>
                                      </p:to>
                                    </p:set>
                                    <p:animEffect transition="in" filter="fade">
                                      <p:cBhvr>
                                        <p:cTn id="25" dur="1000"/>
                                        <p:tgtEl>
                                          <p:spTgt spid="186372">
                                            <p:txEl>
                                              <p:pRg st="2" end="2"/>
                                            </p:txEl>
                                          </p:spTgt>
                                        </p:tgtEl>
                                      </p:cBhvr>
                                    </p:animEffect>
                                    <p:anim calcmode="lin" valueType="num">
                                      <p:cBhvr>
                                        <p:cTn id="26" dur="1000" fill="hold"/>
                                        <p:tgtEl>
                                          <p:spTgt spid="18637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86372">
                                            <p:txEl>
                                              <p:pRg st="2" end="2"/>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8000"/>
                            </p:stCondLst>
                            <p:childTnLst>
                              <p:par>
                                <p:cTn id="29" presetID="47" presetClass="entr" presetSubtype="0" fill="hold" nodeType="afterEffect">
                                  <p:stCondLst>
                                    <p:cond delay="1000"/>
                                  </p:stCondLst>
                                  <p:childTnLst>
                                    <p:set>
                                      <p:cBhvr>
                                        <p:cTn id="30" dur="1" fill="hold">
                                          <p:stCondLst>
                                            <p:cond delay="0"/>
                                          </p:stCondLst>
                                        </p:cTn>
                                        <p:tgtEl>
                                          <p:spTgt spid="186372">
                                            <p:txEl>
                                              <p:pRg st="4" end="4"/>
                                            </p:txEl>
                                          </p:spTgt>
                                        </p:tgtEl>
                                        <p:attrNameLst>
                                          <p:attrName>style.visibility</p:attrName>
                                        </p:attrNameLst>
                                      </p:cBhvr>
                                      <p:to>
                                        <p:strVal val="visible"/>
                                      </p:to>
                                    </p:set>
                                    <p:animEffect transition="in" filter="fade">
                                      <p:cBhvr>
                                        <p:cTn id="31" dur="1000"/>
                                        <p:tgtEl>
                                          <p:spTgt spid="186372">
                                            <p:txEl>
                                              <p:pRg st="4" end="4"/>
                                            </p:txEl>
                                          </p:spTgt>
                                        </p:tgtEl>
                                      </p:cBhvr>
                                    </p:animEffect>
                                    <p:anim calcmode="lin" valueType="num">
                                      <p:cBhvr>
                                        <p:cTn id="32" dur="1000" fill="hold"/>
                                        <p:tgtEl>
                                          <p:spTgt spid="18637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86372">
                                            <p:txEl>
                                              <p:pRg st="4" end="4"/>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0000"/>
                            </p:stCondLst>
                            <p:childTnLst>
                              <p:par>
                                <p:cTn id="35" presetID="47" presetClass="entr" presetSubtype="0" fill="hold" nodeType="afterEffect">
                                  <p:stCondLst>
                                    <p:cond delay="1000"/>
                                  </p:stCondLst>
                                  <p:childTnLst>
                                    <p:set>
                                      <p:cBhvr>
                                        <p:cTn id="36" dur="1" fill="hold">
                                          <p:stCondLst>
                                            <p:cond delay="0"/>
                                          </p:stCondLst>
                                        </p:cTn>
                                        <p:tgtEl>
                                          <p:spTgt spid="186372">
                                            <p:txEl>
                                              <p:pRg st="6" end="6"/>
                                            </p:txEl>
                                          </p:spTgt>
                                        </p:tgtEl>
                                        <p:attrNameLst>
                                          <p:attrName>style.visibility</p:attrName>
                                        </p:attrNameLst>
                                      </p:cBhvr>
                                      <p:to>
                                        <p:strVal val="visible"/>
                                      </p:to>
                                    </p:set>
                                    <p:animEffect transition="in" filter="fade">
                                      <p:cBhvr>
                                        <p:cTn id="37" dur="1000"/>
                                        <p:tgtEl>
                                          <p:spTgt spid="186372">
                                            <p:txEl>
                                              <p:pRg st="6" end="6"/>
                                            </p:txEl>
                                          </p:spTgt>
                                        </p:tgtEl>
                                      </p:cBhvr>
                                    </p:animEffect>
                                    <p:anim calcmode="lin" valueType="num">
                                      <p:cBhvr>
                                        <p:cTn id="38" dur="1000" fill="hold"/>
                                        <p:tgtEl>
                                          <p:spTgt spid="18637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186372">
                                            <p:txEl>
                                              <p:pRg st="6" end="6"/>
                                            </p:txEl>
                                          </p:spTgt>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12000"/>
                            </p:stCondLst>
                            <p:childTnLst>
                              <p:par>
                                <p:cTn id="41" presetID="47" presetClass="entr" presetSubtype="0" fill="hold" nodeType="afterEffect">
                                  <p:stCondLst>
                                    <p:cond delay="1000"/>
                                  </p:stCondLst>
                                  <p:childTnLst>
                                    <p:set>
                                      <p:cBhvr>
                                        <p:cTn id="42" dur="1" fill="hold">
                                          <p:stCondLst>
                                            <p:cond delay="0"/>
                                          </p:stCondLst>
                                        </p:cTn>
                                        <p:tgtEl>
                                          <p:spTgt spid="186372">
                                            <p:txEl>
                                              <p:pRg st="8" end="8"/>
                                            </p:txEl>
                                          </p:spTgt>
                                        </p:tgtEl>
                                        <p:attrNameLst>
                                          <p:attrName>style.visibility</p:attrName>
                                        </p:attrNameLst>
                                      </p:cBhvr>
                                      <p:to>
                                        <p:strVal val="visible"/>
                                      </p:to>
                                    </p:set>
                                    <p:animEffect transition="in" filter="fade">
                                      <p:cBhvr>
                                        <p:cTn id="43" dur="1000"/>
                                        <p:tgtEl>
                                          <p:spTgt spid="186372">
                                            <p:txEl>
                                              <p:pRg st="8" end="8"/>
                                            </p:txEl>
                                          </p:spTgt>
                                        </p:tgtEl>
                                      </p:cBhvr>
                                    </p:animEffect>
                                    <p:anim calcmode="lin" valueType="num">
                                      <p:cBhvr>
                                        <p:cTn id="44" dur="1000" fill="hold"/>
                                        <p:tgtEl>
                                          <p:spTgt spid="186372">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186372">
                                            <p:txEl>
                                              <p:pRg st="8" end="8"/>
                                            </p:txEl>
                                          </p:spTgt>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14000"/>
                            </p:stCondLst>
                            <p:childTnLst>
                              <p:par>
                                <p:cTn id="47" presetID="47" presetClass="entr" presetSubtype="0" fill="hold" nodeType="afterEffect">
                                  <p:stCondLst>
                                    <p:cond delay="1000"/>
                                  </p:stCondLst>
                                  <p:childTnLst>
                                    <p:set>
                                      <p:cBhvr>
                                        <p:cTn id="48" dur="1" fill="hold">
                                          <p:stCondLst>
                                            <p:cond delay="0"/>
                                          </p:stCondLst>
                                        </p:cTn>
                                        <p:tgtEl>
                                          <p:spTgt spid="186372">
                                            <p:txEl>
                                              <p:pRg st="10" end="10"/>
                                            </p:txEl>
                                          </p:spTgt>
                                        </p:tgtEl>
                                        <p:attrNameLst>
                                          <p:attrName>style.visibility</p:attrName>
                                        </p:attrNameLst>
                                      </p:cBhvr>
                                      <p:to>
                                        <p:strVal val="visible"/>
                                      </p:to>
                                    </p:set>
                                    <p:animEffect transition="in" filter="fade">
                                      <p:cBhvr>
                                        <p:cTn id="49" dur="1000"/>
                                        <p:tgtEl>
                                          <p:spTgt spid="186372">
                                            <p:txEl>
                                              <p:pRg st="10" end="10"/>
                                            </p:txEl>
                                          </p:spTgt>
                                        </p:tgtEl>
                                      </p:cBhvr>
                                    </p:animEffect>
                                    <p:anim calcmode="lin" valueType="num">
                                      <p:cBhvr>
                                        <p:cTn id="50" dur="1000" fill="hold"/>
                                        <p:tgtEl>
                                          <p:spTgt spid="186372">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18637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69" grpId="0"/>
      <p:bldP spid="1863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114944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7488" y="836712"/>
            <a:ext cx="9793088" cy="5262979"/>
          </a:xfrm>
          <a:prstGeom prst="rect">
            <a:avLst/>
          </a:prstGeom>
        </p:spPr>
        <p:txBody>
          <a:bodyPr wrap="square">
            <a:spAutoFit/>
          </a:bodyPr>
          <a:lstStyle/>
          <a:p>
            <a:pPr marL="271463" lvl="1" algn="justLow" rtl="1" eaLnBrk="0" hangingPunct="0">
              <a:tabLst>
                <a:tab pos="1143000" algn="l"/>
              </a:tabLst>
            </a:pPr>
            <a:r>
              <a:rPr lang="fa-IR" sz="4800" dirty="0">
                <a:ln>
                  <a:solidFill>
                    <a:sysClr val="windowText" lastClr="000000"/>
                  </a:solidFill>
                </a:ln>
                <a:solidFill>
                  <a:srgbClr val="FFFFFF"/>
                </a:solidFill>
                <a:cs typeface="B Titr" pitchFamily="2" charset="-78"/>
              </a:rPr>
              <a:t>نکته: بدلیل اینکه قدرت بینایی افراد متفاوت می باشد بهتر است جهت تخمین دقیق تر  چشمان خود را به دیدن شکل ظاهری افراد در فواصل مختلف عادت دهند</a:t>
            </a:r>
            <a:r>
              <a:rPr lang="fa-IR" sz="4800" dirty="0">
                <a:ln>
                  <a:solidFill>
                    <a:sysClr val="windowText" lastClr="000000"/>
                  </a:solidFill>
                </a:ln>
                <a:solidFill>
                  <a:srgbClr val="FFFFFF"/>
                </a:solidFill>
                <a:cs typeface="B Titr" pitchFamily="2" charset="-78"/>
              </a:rPr>
              <a:t>.</a:t>
            </a:r>
          </a:p>
          <a:p>
            <a:pPr marL="271463" lvl="1" algn="justLow" rtl="1" eaLnBrk="0" hangingPunct="0">
              <a:tabLst>
                <a:tab pos="1143000" algn="l"/>
              </a:tabLst>
            </a:pPr>
            <a:r>
              <a:rPr lang="fa-IR" sz="4800" dirty="0">
                <a:ln>
                  <a:solidFill>
                    <a:sysClr val="windowText" lastClr="000000"/>
                  </a:solidFill>
                </a:ln>
                <a:solidFill>
                  <a:srgbClr val="FFFFFF"/>
                </a:solidFill>
                <a:cs typeface="B Titr" pitchFamily="2" charset="-78"/>
              </a:rPr>
              <a:t>بدین ترتیب که از پیش با کمک همرزمان خود و فواصل مختلف در وضعیت های متفاوت این روش را تمرین نمایند.</a:t>
            </a:r>
            <a:endParaRPr lang="fa-IR" sz="4000" dirty="0">
              <a:ln>
                <a:solidFill>
                  <a:sysClr val="windowText" lastClr="000000"/>
                </a:solidFill>
              </a:ln>
              <a:cs typeface="B Titr" pitchFamily="2" charset="-78"/>
            </a:endParaRPr>
          </a:p>
        </p:txBody>
      </p:sp>
    </p:spTree>
    <p:extLst>
      <p:ext uri="{BB962C8B-B14F-4D97-AF65-F5344CB8AC3E}">
        <p14:creationId xmlns:p14="http://schemas.microsoft.com/office/powerpoint/2010/main" val="408759423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2"/>
          <p:cNvPicPr>
            <a:picLocks noChangeAspect="1" noChangeArrowheads="1"/>
          </p:cNvPicPr>
          <p:nvPr/>
        </p:nvPicPr>
        <p:blipFill>
          <a:blip r:embed="rId3"/>
          <a:srcRect/>
          <a:stretch>
            <a:fillRect/>
          </a:stretch>
        </p:blipFill>
        <p:spPr bwMode="auto">
          <a:xfrm flipH="1">
            <a:off x="597768" y="1124744"/>
            <a:ext cx="9026624" cy="46491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Rectangle 1"/>
          <p:cNvSpPr/>
          <p:nvPr/>
        </p:nvSpPr>
        <p:spPr>
          <a:xfrm>
            <a:off x="2495600" y="5302915"/>
            <a:ext cx="7010400" cy="830997"/>
          </a:xfrm>
          <a:prstGeom prst="rect">
            <a:avLst/>
          </a:prstGeom>
          <a:effectLst>
            <a:glow rad="228600">
              <a:schemeClr val="accent5">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0000" algn="ctr">
              <a:spcBef>
                <a:spcPts val="25"/>
              </a:spcBef>
            </a:pPr>
            <a:r>
              <a:rPr lang="fa-IR" sz="4800" b="1" cap="all" dirty="0">
                <a:ln w="0"/>
                <a:solidFill>
                  <a:srgbClr val="FFFF00"/>
                </a:solidFill>
                <a:effectLst>
                  <a:reflection blurRad="12700" stA="50000" endPos="50000" dist="5000" dir="5400000" sy="-100000" rotWithShape="0"/>
                </a:effectLst>
                <a:latin typeface="Vrinda" pitchFamily="2" charset="0"/>
                <a:cs typeface="B Jadid" pitchFamily="2" charset="-78"/>
              </a:rPr>
              <a:t>تخمین مسافت</a:t>
            </a:r>
            <a:endParaRPr lang="en-US" sz="4800" b="1" cap="all" dirty="0">
              <a:ln w="0"/>
              <a:solidFill>
                <a:srgbClr val="FFFF00"/>
              </a:solidFill>
              <a:effectLst>
                <a:reflection blurRad="12700" stA="50000" endPos="50000" dist="5000" dir="5400000" sy="-100000" rotWithShape="0"/>
              </a:effectLst>
              <a:latin typeface="Vrinda" pitchFamily="2" charset="0"/>
              <a:cs typeface="B Jadid" pitchFamily="2" charset="-78"/>
            </a:endParaRPr>
          </a:p>
        </p:txBody>
      </p:sp>
      <p:sp>
        <p:nvSpPr>
          <p:cNvPr id="3" name="Rectangle 2"/>
          <p:cNvSpPr/>
          <p:nvPr/>
        </p:nvSpPr>
        <p:spPr>
          <a:xfrm>
            <a:off x="5606896" y="6021289"/>
            <a:ext cx="4953600" cy="769441"/>
          </a:xfrm>
          <a:prstGeom prst="rect">
            <a:avLst/>
          </a:prstGeom>
          <a:noFill/>
        </p:spPr>
        <p:txBody>
          <a:bodyPr wrap="none" lIns="91440" tIns="45720" rIns="91440" bIns="45720">
            <a:spAutoFit/>
          </a:bodyPr>
          <a:lstStyle/>
          <a:p>
            <a:pPr algn="ctr"/>
            <a:r>
              <a:rPr lang="en-US"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Impact" pitchFamily="34" charset="0"/>
              </a:rPr>
              <a:t>distance estimation</a:t>
            </a:r>
          </a:p>
        </p:txBody>
      </p:sp>
    </p:spTree>
    <p:extLst>
      <p:ext uri="{BB962C8B-B14F-4D97-AF65-F5344CB8AC3E}">
        <p14:creationId xmlns:p14="http://schemas.microsoft.com/office/powerpoint/2010/main" val="1375557159"/>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32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32000">
                                          <p:cBhvr additive="base">
                                            <p:cTn id="7" dur="1000" fill="hold"/>
                                            <p:tgtEl>
                                              <p:spTgt spid="7"/>
                                            </p:tgtEl>
                                            <p:attrNameLst>
                                              <p:attrName>ppt_x</p:attrName>
                                            </p:attrNameLst>
                                          </p:cBhvr>
                                          <p:tavLst>
                                            <p:tav tm="0">
                                              <p:val>
                                                <p:strVal val="0-#ppt_w/2"/>
                                              </p:val>
                                            </p:tav>
                                            <p:tav tm="100000">
                                              <p:val>
                                                <p:strVal val="#ppt_x"/>
                                              </p:val>
                                            </p:tav>
                                          </p:tavLst>
                                        </p:anim>
                                        <p:anim calcmode="lin" valueType="num" p14:bounceEnd="32000">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1"/>
          <p:cNvSpPr>
            <a:spLocks noChangeArrowheads="1"/>
          </p:cNvSpPr>
          <p:nvPr/>
        </p:nvSpPr>
        <p:spPr bwMode="auto">
          <a:xfrm>
            <a:off x="-512004" y="476672"/>
            <a:ext cx="126734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Low" rtl="1" eaLnBrk="0" hangingPunct="0"/>
            <a:r>
              <a:rPr lang="fa-I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4.  </a:t>
            </a:r>
            <a:r>
              <a:rPr lang="fa-I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با استفاده از گرد و خاک حاصل از شلیک گلوله یا </a:t>
            </a:r>
            <a:r>
              <a:rPr lang="fa-I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انفجار:</a:t>
            </a:r>
            <a:endParaRPr lang="fa-I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187394" name="Rectangle 2"/>
          <p:cNvSpPr>
            <a:spLocks noChangeArrowheads="1"/>
          </p:cNvSpPr>
          <p:nvPr/>
        </p:nvSpPr>
        <p:spPr bwMode="auto">
          <a:xfrm>
            <a:off x="1307468" y="1556792"/>
            <a:ext cx="964907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1" eaLnBrk="0" hangingPunct="0"/>
            <a:r>
              <a:rPr lang="fa-IR" sz="5400" dirty="0">
                <a:ln>
                  <a:solidFill>
                    <a:sysClr val="windowText" lastClr="000000"/>
                  </a:solidFill>
                </a:ln>
                <a:solidFill>
                  <a:srgbClr val="FFFFFF"/>
                </a:solidFill>
                <a:cs typeface="B Titr" pitchFamily="2" charset="-78"/>
              </a:rPr>
              <a:t>این </a:t>
            </a:r>
            <a:r>
              <a:rPr lang="fa-IR" sz="5400" dirty="0">
                <a:ln>
                  <a:solidFill>
                    <a:sysClr val="windowText" lastClr="000000"/>
                  </a:solidFill>
                </a:ln>
                <a:solidFill>
                  <a:srgbClr val="FFFFFF"/>
                </a:solidFill>
                <a:cs typeface="B Titr" pitchFamily="2" charset="-78"/>
              </a:rPr>
              <a:t>روش </a:t>
            </a:r>
            <a:r>
              <a:rPr lang="fa-IR" sz="5400" dirty="0">
                <a:ln>
                  <a:solidFill>
                    <a:sysClr val="windowText" lastClr="000000"/>
                  </a:solidFill>
                </a:ln>
                <a:solidFill>
                  <a:srgbClr val="FFFFFF"/>
                </a:solidFill>
                <a:cs typeface="B Titr" pitchFamily="2" charset="-78"/>
              </a:rPr>
              <a:t>همانند روش تخمین مسافت در شب انجام می گیرد با این تفاوت که در روز بجای نور حاصل از شلیک یا انفجار از گرد و خاک حاصله برای تخمین مسافت استفاده می شود.</a:t>
            </a:r>
            <a:endParaRPr lang="fa-IR" sz="4400" dirty="0">
              <a:ln>
                <a:solidFill>
                  <a:sysClr val="windowText" lastClr="000000"/>
                </a:solidFill>
              </a:ln>
              <a:cs typeface="B Titr" pitchFamily="2" charset="-78"/>
            </a:endParaRPr>
          </a:p>
        </p:txBody>
      </p:sp>
    </p:spTree>
    <p:extLst>
      <p:ext uri="{BB962C8B-B14F-4D97-AF65-F5344CB8AC3E}">
        <p14:creationId xmlns:p14="http://schemas.microsoft.com/office/powerpoint/2010/main" val="1419130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1000"/>
                                  </p:stCondLst>
                                  <p:childTnLst>
                                    <p:set>
                                      <p:cBhvr>
                                        <p:cTn id="6" dur="1" fill="hold">
                                          <p:stCondLst>
                                            <p:cond delay="0"/>
                                          </p:stCondLst>
                                        </p:cTn>
                                        <p:tgtEl>
                                          <p:spTgt spid="187393"/>
                                        </p:tgtEl>
                                        <p:attrNameLst>
                                          <p:attrName>style.visibility</p:attrName>
                                        </p:attrNameLst>
                                      </p:cBhvr>
                                      <p:to>
                                        <p:strVal val="visible"/>
                                      </p:to>
                                    </p:set>
                                    <p:animEffect transition="in" filter="fade">
                                      <p:cBhvr>
                                        <p:cTn id="7" dur="1000"/>
                                        <p:tgtEl>
                                          <p:spTgt spid="187393"/>
                                        </p:tgtEl>
                                      </p:cBhvr>
                                    </p:animEffect>
                                    <p:anim calcmode="lin" valueType="num">
                                      <p:cBhvr>
                                        <p:cTn id="8" dur="1000" fill="hold"/>
                                        <p:tgtEl>
                                          <p:spTgt spid="187393"/>
                                        </p:tgtEl>
                                        <p:attrNameLst>
                                          <p:attrName>ppt_x</p:attrName>
                                        </p:attrNameLst>
                                      </p:cBhvr>
                                      <p:tavLst>
                                        <p:tav tm="0">
                                          <p:val>
                                            <p:strVal val="#ppt_x"/>
                                          </p:val>
                                        </p:tav>
                                        <p:tav tm="100000">
                                          <p:val>
                                            <p:strVal val="#ppt_x"/>
                                          </p:val>
                                        </p:tav>
                                      </p:tavLst>
                                    </p:anim>
                                    <p:anim calcmode="lin" valueType="num">
                                      <p:cBhvr>
                                        <p:cTn id="9" dur="1000" fill="hold"/>
                                        <p:tgtEl>
                                          <p:spTgt spid="18739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47" presetClass="entr" presetSubtype="0" fill="hold" grpId="0" nodeType="afterEffect">
                                  <p:stCondLst>
                                    <p:cond delay="1000"/>
                                  </p:stCondLst>
                                  <p:childTnLst>
                                    <p:set>
                                      <p:cBhvr>
                                        <p:cTn id="12" dur="1" fill="hold">
                                          <p:stCondLst>
                                            <p:cond delay="0"/>
                                          </p:stCondLst>
                                        </p:cTn>
                                        <p:tgtEl>
                                          <p:spTgt spid="187394"/>
                                        </p:tgtEl>
                                        <p:attrNameLst>
                                          <p:attrName>style.visibility</p:attrName>
                                        </p:attrNameLst>
                                      </p:cBhvr>
                                      <p:to>
                                        <p:strVal val="visible"/>
                                      </p:to>
                                    </p:set>
                                    <p:animEffect transition="in" filter="fade">
                                      <p:cBhvr>
                                        <p:cTn id="13" dur="1000"/>
                                        <p:tgtEl>
                                          <p:spTgt spid="187394"/>
                                        </p:tgtEl>
                                      </p:cBhvr>
                                    </p:animEffect>
                                    <p:anim calcmode="lin" valueType="num">
                                      <p:cBhvr>
                                        <p:cTn id="14" dur="1000" fill="hold"/>
                                        <p:tgtEl>
                                          <p:spTgt spid="187394"/>
                                        </p:tgtEl>
                                        <p:attrNameLst>
                                          <p:attrName>ppt_x</p:attrName>
                                        </p:attrNameLst>
                                      </p:cBhvr>
                                      <p:tavLst>
                                        <p:tav tm="0">
                                          <p:val>
                                            <p:strVal val="#ppt_x"/>
                                          </p:val>
                                        </p:tav>
                                        <p:tav tm="100000">
                                          <p:val>
                                            <p:strVal val="#ppt_x"/>
                                          </p:val>
                                        </p:tav>
                                      </p:tavLst>
                                    </p:anim>
                                    <p:anim calcmode="lin" valueType="num">
                                      <p:cBhvr>
                                        <p:cTn id="15" dur="1000" fill="hold"/>
                                        <p:tgtEl>
                                          <p:spTgt spid="1873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3" grpId="0"/>
      <p:bldP spid="18739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1"/>
          <p:cNvSpPr>
            <a:spLocks noChangeArrowheads="1"/>
          </p:cNvSpPr>
          <p:nvPr/>
        </p:nvSpPr>
        <p:spPr bwMode="auto">
          <a:xfrm>
            <a:off x="623392" y="200834"/>
            <a:ext cx="111967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Low" rtl="1" eaLnBrk="0" hangingPunct="0">
              <a:tabLst>
                <a:tab pos="228600" algn="l"/>
              </a:tabLst>
            </a:pPr>
            <a:r>
              <a:rPr lang="fa-IR" sz="4000" b="1" spc="-1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B Titr" pitchFamily="2" charset="-78"/>
              </a:rPr>
              <a:t>5.  تخمین مسافت به روش نشانه روی با انگشت دست به </a:t>
            </a:r>
            <a:r>
              <a:rPr lang="fa-IR" sz="4000" b="1" spc="-1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B Titr" pitchFamily="2" charset="-78"/>
              </a:rPr>
              <a:t>هدف:</a:t>
            </a:r>
            <a:endParaRPr lang="fa-IR" sz="4000" b="1" spc="-1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B Titr" pitchFamily="2" charset="-78"/>
            </a:endParaRPr>
          </a:p>
        </p:txBody>
      </p:sp>
      <p:sp>
        <p:nvSpPr>
          <p:cNvPr id="188418" name="Rectangle 2"/>
          <p:cNvSpPr>
            <a:spLocks noChangeArrowheads="1"/>
          </p:cNvSpPr>
          <p:nvPr/>
        </p:nvSpPr>
        <p:spPr bwMode="auto">
          <a:xfrm>
            <a:off x="1581926" y="1052736"/>
            <a:ext cx="98202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1" eaLnBrk="0" hangingPunct="0"/>
            <a:r>
              <a:rPr lang="fa-IR" sz="3600" spc="-150" dirty="0">
                <a:ln>
                  <a:solidFill>
                    <a:sysClr val="windowText" lastClr="000000"/>
                  </a:solidFill>
                </a:ln>
                <a:solidFill>
                  <a:srgbClr val="FFFFFF"/>
                </a:solidFill>
                <a:latin typeface="Times New Roman" pitchFamily="18" charset="0"/>
                <a:cs typeface="B Titr" pitchFamily="2" charset="-78"/>
              </a:rPr>
              <a:t>در این روش دست راست یا چپ را به صورت کشیده به سمت هدف می گیریم. سپس چشم راست را بسته و انگشت نشانه را به صورت عمودی روی هدف قرار می دهیم . بعد از </a:t>
            </a:r>
            <a:r>
              <a:rPr lang="fa-IR" sz="3600" spc="-150" dirty="0">
                <a:ln>
                  <a:solidFill>
                    <a:sysClr val="windowText" lastClr="000000"/>
                  </a:solidFill>
                </a:ln>
                <a:solidFill>
                  <a:srgbClr val="FFFFFF"/>
                </a:solidFill>
                <a:latin typeface="Times New Roman" pitchFamily="18" charset="0"/>
                <a:cs typeface="B Titr" pitchFamily="2" charset="-78"/>
              </a:rPr>
              <a:t>آن بدون حرکت دادن انگشت،  </a:t>
            </a:r>
            <a:r>
              <a:rPr lang="fa-IR" sz="3600" spc="-150" dirty="0">
                <a:ln>
                  <a:solidFill>
                    <a:sysClr val="windowText" lastClr="000000"/>
                  </a:solidFill>
                </a:ln>
                <a:solidFill>
                  <a:srgbClr val="FFFFFF"/>
                </a:solidFill>
                <a:latin typeface="Times New Roman" pitchFamily="18" charset="0"/>
                <a:cs typeface="B Titr" pitchFamily="2" charset="-78"/>
              </a:rPr>
              <a:t>چشم راست را باز نموده و چشم چپ را می بندیم ، </a:t>
            </a:r>
            <a:r>
              <a:rPr lang="fa-IR" sz="3600" spc="-150" dirty="0">
                <a:ln>
                  <a:solidFill>
                    <a:sysClr val="windowText" lastClr="000000"/>
                  </a:solidFill>
                </a:ln>
                <a:solidFill>
                  <a:srgbClr val="FFFFFF"/>
                </a:solidFill>
                <a:latin typeface="Times New Roman" pitchFamily="18" charset="0"/>
                <a:cs typeface="B Titr" pitchFamily="2" charset="-78"/>
              </a:rPr>
              <a:t>در </a:t>
            </a:r>
            <a:r>
              <a:rPr lang="fa-IR" sz="3600" spc="-150" dirty="0">
                <a:ln>
                  <a:solidFill>
                    <a:sysClr val="windowText" lastClr="000000"/>
                  </a:solidFill>
                </a:ln>
                <a:solidFill>
                  <a:srgbClr val="FFFFFF"/>
                </a:solidFill>
                <a:latin typeface="Times New Roman" pitchFamily="18" charset="0"/>
                <a:cs typeface="B Titr" pitchFamily="2" charset="-78"/>
              </a:rPr>
              <a:t>این حالت انگشت از روی هدف مقداری جابجا شده است و مقدار جابجا شده را تخمین مسافت نموده و در عدد 10 ضرب می </a:t>
            </a:r>
            <a:r>
              <a:rPr lang="fa-IR" sz="3600" spc="-150" dirty="0">
                <a:ln>
                  <a:solidFill>
                    <a:sysClr val="windowText" lastClr="000000"/>
                  </a:solidFill>
                </a:ln>
                <a:solidFill>
                  <a:srgbClr val="FFFFFF"/>
                </a:solidFill>
                <a:latin typeface="Times New Roman" pitchFamily="18" charset="0"/>
                <a:cs typeface="B Titr" pitchFamily="2" charset="-78"/>
              </a:rPr>
              <a:t>نمائیم؛ عدد حاصله فاصله ما تا هدف می باشد. </a:t>
            </a:r>
          </a:p>
          <a:p>
            <a:pPr algn="justLow" rtl="1" eaLnBrk="0" hangingPunct="0"/>
            <a:r>
              <a:rPr lang="fa-IR" sz="3600" spc="-150" dirty="0">
                <a:ln>
                  <a:solidFill>
                    <a:sysClr val="windowText" lastClr="000000"/>
                  </a:solidFill>
                </a:ln>
                <a:solidFill>
                  <a:srgbClr val="FFFFFF"/>
                </a:solidFill>
                <a:latin typeface="Times New Roman" pitchFamily="18" charset="0"/>
                <a:cs typeface="B Titr" pitchFamily="2" charset="-78"/>
              </a:rPr>
              <a:t>البته </a:t>
            </a:r>
            <a:r>
              <a:rPr lang="fa-IR" sz="3600" spc="-150" dirty="0">
                <a:ln>
                  <a:solidFill>
                    <a:sysClr val="windowText" lastClr="000000"/>
                  </a:solidFill>
                </a:ln>
                <a:solidFill>
                  <a:srgbClr val="FFFFFF"/>
                </a:solidFill>
                <a:latin typeface="Times New Roman" pitchFamily="18" charset="0"/>
                <a:cs typeface="B Titr" pitchFamily="2" charset="-78"/>
              </a:rPr>
              <a:t>این روش </a:t>
            </a:r>
            <a:r>
              <a:rPr lang="fa-IR" sz="3600" spc="-150" dirty="0">
                <a:ln>
                  <a:solidFill>
                    <a:sysClr val="windowText" lastClr="000000"/>
                  </a:solidFill>
                </a:ln>
                <a:solidFill>
                  <a:srgbClr val="FFFFFF"/>
                </a:solidFill>
                <a:latin typeface="Times New Roman" pitchFamily="18" charset="0"/>
                <a:cs typeface="B Titr" pitchFamily="2" charset="-78"/>
              </a:rPr>
              <a:t>در فواصل دورتر دقت </a:t>
            </a:r>
            <a:r>
              <a:rPr lang="fa-IR" sz="3600" spc="-150" dirty="0">
                <a:ln>
                  <a:solidFill>
                    <a:sysClr val="windowText" lastClr="000000"/>
                  </a:solidFill>
                </a:ln>
                <a:solidFill>
                  <a:srgbClr val="FFFFFF"/>
                </a:solidFill>
                <a:latin typeface="Times New Roman" pitchFamily="18" charset="0"/>
                <a:cs typeface="B Titr" pitchFamily="2" charset="-78"/>
              </a:rPr>
              <a:t>زیادی ندارد ، ولی به هر حال در شرایطی که هیچ امکاناتی وجود ندارد می تواند چاره ساز باشد.</a:t>
            </a:r>
            <a:endParaRPr lang="fa-IR" sz="2800" spc="-150" dirty="0">
              <a:ln>
                <a:solidFill>
                  <a:sysClr val="windowText" lastClr="000000"/>
                </a:solidFill>
              </a:ln>
              <a:latin typeface="Times New Roman" pitchFamily="18" charset="0"/>
              <a:cs typeface="B Titr" pitchFamily="2" charset="-78"/>
            </a:endParaRPr>
          </a:p>
        </p:txBody>
      </p:sp>
    </p:spTree>
    <p:extLst>
      <p:ext uri="{BB962C8B-B14F-4D97-AF65-F5344CB8AC3E}">
        <p14:creationId xmlns:p14="http://schemas.microsoft.com/office/powerpoint/2010/main" val="33204012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88417"/>
                                        </p:tgtEl>
                                        <p:attrNameLst>
                                          <p:attrName>style.visibility</p:attrName>
                                        </p:attrNameLst>
                                      </p:cBhvr>
                                      <p:to>
                                        <p:strVal val="visible"/>
                                      </p:to>
                                    </p:set>
                                    <p:animEffect transition="in" filter="fade">
                                      <p:cBhvr>
                                        <p:cTn id="7" dur="1000"/>
                                        <p:tgtEl>
                                          <p:spTgt spid="188417"/>
                                        </p:tgtEl>
                                      </p:cBhvr>
                                    </p:animEffect>
                                    <p:anim calcmode="lin" valueType="num">
                                      <p:cBhvr>
                                        <p:cTn id="8" dur="1000" fill="hold"/>
                                        <p:tgtEl>
                                          <p:spTgt spid="188417"/>
                                        </p:tgtEl>
                                        <p:attrNameLst>
                                          <p:attrName>ppt_x</p:attrName>
                                        </p:attrNameLst>
                                      </p:cBhvr>
                                      <p:tavLst>
                                        <p:tav tm="0">
                                          <p:val>
                                            <p:strVal val="#ppt_x"/>
                                          </p:val>
                                        </p:tav>
                                        <p:tav tm="100000">
                                          <p:val>
                                            <p:strVal val="#ppt_x"/>
                                          </p:val>
                                        </p:tav>
                                      </p:tavLst>
                                    </p:anim>
                                    <p:anim calcmode="lin" valueType="num">
                                      <p:cBhvr>
                                        <p:cTn id="9" dur="1000" fill="hold"/>
                                        <p:tgtEl>
                                          <p:spTgt spid="18841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88418"/>
                                        </p:tgtEl>
                                        <p:attrNameLst>
                                          <p:attrName>style.visibility</p:attrName>
                                        </p:attrNameLst>
                                      </p:cBhvr>
                                      <p:to>
                                        <p:strVal val="visible"/>
                                      </p:to>
                                    </p:set>
                                    <p:animEffect transition="in" filter="fade">
                                      <p:cBhvr>
                                        <p:cTn id="13" dur="1000"/>
                                        <p:tgtEl>
                                          <p:spTgt spid="188418"/>
                                        </p:tgtEl>
                                      </p:cBhvr>
                                    </p:animEffect>
                                    <p:anim calcmode="lin" valueType="num">
                                      <p:cBhvr>
                                        <p:cTn id="14" dur="1000" fill="hold"/>
                                        <p:tgtEl>
                                          <p:spTgt spid="188418"/>
                                        </p:tgtEl>
                                        <p:attrNameLst>
                                          <p:attrName>ppt_x</p:attrName>
                                        </p:attrNameLst>
                                      </p:cBhvr>
                                      <p:tavLst>
                                        <p:tav tm="0">
                                          <p:val>
                                            <p:strVal val="#ppt_x"/>
                                          </p:val>
                                        </p:tav>
                                        <p:tav tm="100000">
                                          <p:val>
                                            <p:strVal val="#ppt_x"/>
                                          </p:val>
                                        </p:tav>
                                      </p:tavLst>
                                    </p:anim>
                                    <p:anim calcmode="lin" valueType="num">
                                      <p:cBhvr>
                                        <p:cTn id="15" dur="1000" fill="hold"/>
                                        <p:tgtEl>
                                          <p:spTgt spid="1884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7" grpId="0"/>
      <p:bldP spid="1884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52863" y="88449"/>
            <a:ext cx="3888432" cy="65809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Left Brace 2"/>
          <p:cNvSpPr/>
          <p:nvPr/>
        </p:nvSpPr>
        <p:spPr>
          <a:xfrm rot="16200000">
            <a:off x="1150304" y="1032602"/>
            <a:ext cx="252983" cy="470150"/>
          </a:xfrm>
          <a:prstGeom prst="leftBrace">
            <a:avLst>
              <a:gd name="adj1" fmla="val 12508"/>
              <a:gd name="adj2" fmla="val 48110"/>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4" name="TextBox 3"/>
          <p:cNvSpPr txBox="1"/>
          <p:nvPr/>
        </p:nvSpPr>
        <p:spPr>
          <a:xfrm>
            <a:off x="704925" y="1375119"/>
            <a:ext cx="1021832" cy="338554"/>
          </a:xfrm>
          <a:prstGeom prst="rect">
            <a:avLst/>
          </a:prstGeom>
          <a:noFill/>
        </p:spPr>
        <p:txBody>
          <a:bodyPr wrap="square" rtlCol="1">
            <a:spAutoFit/>
          </a:bodyPr>
          <a:lstStyle/>
          <a:p>
            <a:pPr algn="ctr"/>
            <a:r>
              <a:rPr lang="fa-IR" sz="1600" dirty="0" smtClean="0">
                <a:cs typeface="B Titr" panose="00000700000000000000" pitchFamily="2" charset="-78"/>
              </a:rPr>
              <a:t>5 متر</a:t>
            </a:r>
            <a:endParaRPr lang="fa-IR" sz="1600" dirty="0">
              <a:cs typeface="B Titr" panose="00000700000000000000" pitchFamily="2" charset="-78"/>
            </a:endParaRPr>
          </a:p>
        </p:txBody>
      </p:sp>
      <mc:AlternateContent xmlns:mc="http://schemas.openxmlformats.org/markup-compatibility/2006">
        <mc:Choice xmlns:a14="http://schemas.microsoft.com/office/drawing/2010/main" Requires="a14">
          <p:sp>
            <p:nvSpPr>
              <p:cNvPr id="5" name="TextBox 4"/>
              <p:cNvSpPr txBox="1"/>
              <p:nvPr/>
            </p:nvSpPr>
            <p:spPr>
              <a:xfrm>
                <a:off x="6960096" y="1798829"/>
                <a:ext cx="3152914" cy="3323987"/>
              </a:xfrm>
              <a:prstGeom prst="rect">
                <a:avLst/>
              </a:prstGeom>
              <a:noFill/>
            </p:spPr>
            <p:txBody>
              <a:bodyPr wrap="none" lIns="0" tIns="0" rIns="0" bIns="0" rtlCol="1">
                <a:spAutoFit/>
              </a:bodyPr>
              <a:lstStyle/>
              <a:p>
                <a14:m>
                  <m:oMathPara xmlns:m="http://schemas.openxmlformats.org/officeDocument/2006/math">
                    <m:oMathParaPr>
                      <m:jc m:val="centerGroup"/>
                    </m:oMathParaPr>
                    <m:oMath xmlns:m="http://schemas.openxmlformats.org/officeDocument/2006/math">
                      <m:r>
                        <a:rPr lang="en-US" sz="5400" b="0" i="1" smtClean="0">
                          <a:latin typeface="Cambria Math" panose="02040503050406030204" pitchFamily="18" charset="0"/>
                        </a:rPr>
                        <m:t>𝑊</m:t>
                      </m:r>
                      <m:r>
                        <a:rPr lang="en-US" sz="5400" i="1" smtClean="0">
                          <a:latin typeface="Cambria Math" panose="02040503050406030204" pitchFamily="18" charset="0"/>
                        </a:rPr>
                        <m:t>=</m:t>
                      </m:r>
                      <m:r>
                        <a:rPr lang="en-US" sz="5400" b="0" i="1" smtClean="0">
                          <a:latin typeface="Cambria Math" panose="02040503050406030204" pitchFamily="18" charset="0"/>
                        </a:rPr>
                        <m:t>6</m:t>
                      </m:r>
                      <m:r>
                        <a:rPr lang="en-US" sz="5400" b="0" i="1" smtClean="0">
                          <a:latin typeface="Cambria Math" panose="02040503050406030204" pitchFamily="18" charset="0"/>
                        </a:rPr>
                        <m:t>∗</m:t>
                      </m:r>
                      <m:r>
                        <a:rPr lang="en-US" sz="5400" b="0" i="1" smtClean="0">
                          <a:latin typeface="Cambria Math" panose="02040503050406030204" pitchFamily="18" charset="0"/>
                        </a:rPr>
                        <m:t>5</m:t>
                      </m:r>
                    </m:oMath>
                  </m:oMathPara>
                </a14:m>
                <a:endParaRPr lang="en-US" sz="5400" b="0" dirty="0" smtClean="0"/>
              </a:p>
              <a:p>
                <a:r>
                  <a:rPr lang="en-US" sz="5400" dirty="0" smtClean="0"/>
                  <a:t>W=20 m</a:t>
                </a:r>
              </a:p>
              <a:p>
                <a:r>
                  <a:rPr lang="en-US" sz="5400" dirty="0" smtClean="0"/>
                  <a:t>R= 10*20</a:t>
                </a:r>
              </a:p>
              <a:p>
                <a:r>
                  <a:rPr lang="en-US" sz="5400" dirty="0" smtClean="0"/>
                  <a:t>R=200 m</a:t>
                </a:r>
                <a:endParaRPr lang="fa-IR" sz="5400" dirty="0"/>
              </a:p>
            </p:txBody>
          </p:sp>
        </mc:Choice>
        <mc:Fallback>
          <p:sp>
            <p:nvSpPr>
              <p:cNvPr id="5" name="TextBox 4"/>
              <p:cNvSpPr txBox="1">
                <a:spLocks noRot="1" noChangeAspect="1" noMove="1" noResize="1" noEditPoints="1" noAdjustHandles="1" noChangeArrowheads="1" noChangeShapeType="1" noTextEdit="1"/>
              </p:cNvSpPr>
              <p:nvPr/>
            </p:nvSpPr>
            <p:spPr>
              <a:xfrm>
                <a:off x="6960096" y="1798829"/>
                <a:ext cx="3152914" cy="3323987"/>
              </a:xfrm>
              <a:prstGeom prst="rect">
                <a:avLst/>
              </a:prstGeom>
              <a:blipFill rotWithShape="0">
                <a:blip r:embed="rId4"/>
                <a:stretch>
                  <a:fillRect l="-13346" b="-11927"/>
                </a:stretch>
              </a:blipFill>
            </p:spPr>
            <p:txBody>
              <a:bodyPr/>
              <a:lstStyle/>
              <a:p>
                <a:r>
                  <a:rPr lang="fa-IR">
                    <a:noFill/>
                  </a:rPr>
                  <a:t> </a:t>
                </a:r>
              </a:p>
            </p:txBody>
          </p:sp>
        </mc:Fallback>
      </mc:AlternateContent>
    </p:spTree>
    <p:extLst>
      <p:ext uri="{BB962C8B-B14F-4D97-AF65-F5344CB8AC3E}">
        <p14:creationId xmlns:p14="http://schemas.microsoft.com/office/powerpoint/2010/main" val="110926803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1"/>
          <p:cNvSpPr>
            <a:spLocks noChangeArrowheads="1"/>
          </p:cNvSpPr>
          <p:nvPr/>
        </p:nvSpPr>
        <p:spPr bwMode="auto">
          <a:xfrm>
            <a:off x="1676400" y="139280"/>
            <a:ext cx="8839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Low" rtl="1" eaLnBrk="0" hangingPunct="0">
              <a:tabLst>
                <a:tab pos="228600" algn="l"/>
              </a:tabLst>
            </a:pPr>
            <a:r>
              <a:rPr lang="fa-I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B Titr" pitchFamily="2" charset="-78"/>
              </a:rPr>
              <a:t>6.  تخمین مسافت با استفاده از میلیم :</a:t>
            </a:r>
          </a:p>
        </p:txBody>
      </p:sp>
      <p:sp>
        <p:nvSpPr>
          <p:cNvPr id="189442" name="Rectangle 2"/>
          <p:cNvSpPr>
            <a:spLocks noChangeArrowheads="1"/>
          </p:cNvSpPr>
          <p:nvPr/>
        </p:nvSpPr>
        <p:spPr bwMode="auto">
          <a:xfrm>
            <a:off x="479376" y="1333792"/>
            <a:ext cx="11377264"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1" eaLnBrk="0" hangingPunct="0"/>
            <a:r>
              <a:rPr lang="fa-IR" sz="3200" spc="-150" dirty="0">
                <a:ln>
                  <a:solidFill>
                    <a:sysClr val="windowText" lastClr="000000"/>
                  </a:solidFill>
                </a:ln>
                <a:solidFill>
                  <a:srgbClr val="FFFFFF"/>
                </a:solidFill>
                <a:latin typeface="Times New Roman" pitchFamily="18" charset="0"/>
                <a:cs typeface="B Titr" pitchFamily="2" charset="-78"/>
              </a:rPr>
              <a:t>پیش </a:t>
            </a:r>
            <a:r>
              <a:rPr lang="fa-IR" sz="3200" spc="-150" dirty="0">
                <a:ln>
                  <a:solidFill>
                    <a:sysClr val="windowText" lastClr="000000"/>
                  </a:solidFill>
                </a:ln>
                <a:solidFill>
                  <a:srgbClr val="FFFFFF"/>
                </a:solidFill>
                <a:latin typeface="Times New Roman" pitchFamily="18" charset="0"/>
                <a:cs typeface="B Titr" pitchFamily="2" charset="-78"/>
              </a:rPr>
              <a:t>از بیان این روش ، لازم است مطالبی در مورد میلیم و روشهای بدست آوردن آن بیان شود.</a:t>
            </a:r>
          </a:p>
          <a:p>
            <a:pPr algn="justLow" rtl="1" eaLnBrk="0" hangingPunct="0"/>
            <a:endParaRPr lang="fa-IR" sz="1100" dirty="0">
              <a:ln>
                <a:solidFill>
                  <a:sysClr val="windowText" lastClr="000000"/>
                </a:solidFill>
              </a:ln>
              <a:latin typeface="Times New Roman" pitchFamily="18" charset="0"/>
              <a:cs typeface="B Titr" pitchFamily="2" charset="-78"/>
            </a:endParaRPr>
          </a:p>
          <a:p>
            <a:pPr algn="justLow" rtl="1" eaLnBrk="0" hangingPunct="0"/>
            <a:endParaRPr lang="en-US" sz="1100" dirty="0">
              <a:ln>
                <a:solidFill>
                  <a:sysClr val="windowText" lastClr="000000"/>
                </a:solidFill>
              </a:ln>
              <a:latin typeface="Times New Roman" pitchFamily="18" charset="0"/>
              <a:cs typeface="B Titr" pitchFamily="2" charset="-78"/>
            </a:endParaRPr>
          </a:p>
          <a:p>
            <a:pPr algn="justLow" rtl="1" eaLnBrk="0" hangingPunct="0">
              <a:buFont typeface="Wingdings" pitchFamily="2" charset="2"/>
              <a:buChar char="ü"/>
            </a:pPr>
            <a:r>
              <a:rPr lang="fa-IR" sz="3600" b="1" dirty="0">
                <a:ln w="31550" cmpd="sng">
                  <a:solidFill>
                    <a:sysClr val="windowText" lastClr="000000"/>
                  </a:solidFill>
                  <a:prstDash val="solid"/>
                </a:ln>
                <a:solidFill>
                  <a:sysClr val="windowText" lastClr="000000"/>
                </a:solidFill>
                <a:effectLst>
                  <a:outerShdw blurRad="50800" dist="40000" dir="5400000" algn="tl" rotWithShape="0">
                    <a:srgbClr val="000000">
                      <a:shade val="5000"/>
                      <a:satMod val="120000"/>
                      <a:alpha val="33000"/>
                    </a:srgbClr>
                  </a:outerShdw>
                </a:effectLst>
                <a:latin typeface="Times New Roman" pitchFamily="18" charset="0"/>
                <a:cs typeface="B Titr" pitchFamily="2" charset="-78"/>
              </a:rPr>
              <a:t> تعریف میلیم :  </a:t>
            </a:r>
          </a:p>
          <a:p>
            <a:pPr algn="justLow" rtl="1" eaLnBrk="0" hangingPunct="0"/>
            <a:r>
              <a:rPr lang="fa-IR" sz="4000" b="1" dirty="0">
                <a:ln>
                  <a:solidFill>
                    <a:sysClr val="windowText" lastClr="000000"/>
                  </a:solidFill>
                </a:ln>
                <a:solidFill>
                  <a:srgbClr val="3399FF"/>
                </a:solidFill>
                <a:effectLst>
                  <a:outerShdw blurRad="38100" dist="38100" dir="2700000" algn="tl">
                    <a:srgbClr val="000000">
                      <a:alpha val="43137"/>
                    </a:srgbClr>
                  </a:outerShdw>
                </a:effectLst>
                <a:latin typeface="Times New Roman" pitchFamily="18" charset="0"/>
                <a:cs typeface="B Titr" pitchFamily="2" charset="-78"/>
              </a:rPr>
              <a:t> </a:t>
            </a:r>
            <a:r>
              <a:rPr lang="fa-IR" sz="3600" dirty="0">
                <a:ln>
                  <a:solidFill>
                    <a:sysClr val="windowText" lastClr="000000"/>
                  </a:solidFill>
                </a:ln>
                <a:solidFill>
                  <a:srgbClr val="FFFFFF"/>
                </a:solidFill>
                <a:effectLst>
                  <a:outerShdw blurRad="38100" dist="38100" dir="2700000" algn="tl">
                    <a:srgbClr val="000000">
                      <a:alpha val="43137"/>
                    </a:srgbClr>
                  </a:outerShdw>
                </a:effectLst>
                <a:latin typeface="Times New Roman" pitchFamily="18" charset="0"/>
                <a:cs typeface="B Titr" pitchFamily="2" charset="-78"/>
              </a:rPr>
              <a:t>زاویه </a:t>
            </a:r>
            <a:r>
              <a:rPr lang="fa-IR" sz="3600" dirty="0">
                <a:ln>
                  <a:solidFill>
                    <a:sysClr val="windowText" lastClr="000000"/>
                  </a:solidFill>
                </a:ln>
                <a:solidFill>
                  <a:srgbClr val="FFFFFF"/>
                </a:solidFill>
                <a:effectLst>
                  <a:outerShdw blurRad="38100" dist="38100" dir="2700000" algn="tl">
                    <a:srgbClr val="000000">
                      <a:alpha val="43137"/>
                    </a:srgbClr>
                  </a:outerShdw>
                </a:effectLst>
                <a:latin typeface="Times New Roman" pitchFamily="18" charset="0"/>
                <a:cs typeface="B Titr" pitchFamily="2" charset="-78"/>
              </a:rPr>
              <a:t>دید یک شئ یک متری در فاصله هزار متری میلیم نامیده می شود. </a:t>
            </a:r>
          </a:p>
          <a:p>
            <a:pPr algn="justLow" rtl="1" eaLnBrk="0" hangingPunct="0"/>
            <a:endParaRPr lang="fa-IR" sz="2800" dirty="0">
              <a:ln>
                <a:solidFill>
                  <a:sysClr val="windowText" lastClr="000000"/>
                </a:solidFill>
              </a:ln>
              <a:solidFill>
                <a:srgbClr val="FFFFFF"/>
              </a:solidFill>
              <a:latin typeface="Times New Roman" pitchFamily="18" charset="0"/>
              <a:cs typeface="B Titr" pitchFamily="2" charset="-78"/>
            </a:endParaRPr>
          </a:p>
          <a:p>
            <a:pPr algn="justLow" rtl="1" eaLnBrk="0" hangingPunct="0"/>
            <a:r>
              <a:rPr lang="fa-IR" sz="3200" spc="-150" dirty="0">
                <a:ln>
                  <a:solidFill>
                    <a:sysClr val="windowText" lastClr="000000"/>
                  </a:solidFill>
                </a:ln>
                <a:solidFill>
                  <a:srgbClr val="FFFFFF"/>
                </a:solidFill>
                <a:latin typeface="Times New Roman" pitchFamily="18" charset="0"/>
                <a:cs typeface="B Titr" pitchFamily="2" charset="-78"/>
              </a:rPr>
              <a:t>میلیم همانند درجه ، رادیان و گراد، یکی از واحدهای اندازه گیری درجه می باشدو بین صفر تا 6400 میلیم غربی یا صفر تا 6000 میلیم شرقی متغییر است. (در مورد اینکه چرا بین صفر تا 6400 متغییر است در بحث نقشه خوانی به آن اشاره می شود.)</a:t>
            </a:r>
            <a:endParaRPr lang="fa-IR" sz="2400" spc="-150" dirty="0">
              <a:ln>
                <a:solidFill>
                  <a:sysClr val="windowText" lastClr="000000"/>
                </a:solidFill>
              </a:ln>
              <a:latin typeface="Times New Roman" pitchFamily="18" charset="0"/>
              <a:cs typeface="B Titr" pitchFamily="2" charset="-78"/>
            </a:endParaRPr>
          </a:p>
        </p:txBody>
      </p:sp>
    </p:spTree>
    <p:extLst>
      <p:ext uri="{BB962C8B-B14F-4D97-AF65-F5344CB8AC3E}">
        <p14:creationId xmlns:p14="http://schemas.microsoft.com/office/powerpoint/2010/main" val="32343147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1000"/>
                                  </p:stCondLst>
                                  <p:childTnLst>
                                    <p:set>
                                      <p:cBhvr>
                                        <p:cTn id="6" dur="1" fill="hold">
                                          <p:stCondLst>
                                            <p:cond delay="0"/>
                                          </p:stCondLst>
                                        </p:cTn>
                                        <p:tgtEl>
                                          <p:spTgt spid="189441">
                                            <p:txEl>
                                              <p:pRg st="0" end="0"/>
                                            </p:txEl>
                                          </p:spTgt>
                                        </p:tgtEl>
                                        <p:attrNameLst>
                                          <p:attrName>style.visibility</p:attrName>
                                        </p:attrNameLst>
                                      </p:cBhvr>
                                      <p:to>
                                        <p:strVal val="visible"/>
                                      </p:to>
                                    </p:set>
                                    <p:animEffect transition="in" filter="fade">
                                      <p:cBhvr>
                                        <p:cTn id="7" dur="1000"/>
                                        <p:tgtEl>
                                          <p:spTgt spid="189441">
                                            <p:txEl>
                                              <p:pRg st="0" end="0"/>
                                            </p:txEl>
                                          </p:spTgt>
                                        </p:tgtEl>
                                      </p:cBhvr>
                                    </p:animEffect>
                                    <p:anim calcmode="lin" valueType="num">
                                      <p:cBhvr>
                                        <p:cTn id="8" dur="1000" fill="hold"/>
                                        <p:tgtEl>
                                          <p:spTgt spid="18944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9441">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47" presetClass="entr" presetSubtype="0" fill="hold" nodeType="afterEffect">
                                  <p:stCondLst>
                                    <p:cond delay="1000"/>
                                  </p:stCondLst>
                                  <p:childTnLst>
                                    <p:set>
                                      <p:cBhvr>
                                        <p:cTn id="12" dur="1" fill="hold">
                                          <p:stCondLst>
                                            <p:cond delay="0"/>
                                          </p:stCondLst>
                                        </p:cTn>
                                        <p:tgtEl>
                                          <p:spTgt spid="189442">
                                            <p:txEl>
                                              <p:pRg st="0" end="0"/>
                                            </p:txEl>
                                          </p:spTgt>
                                        </p:tgtEl>
                                        <p:attrNameLst>
                                          <p:attrName>style.visibility</p:attrName>
                                        </p:attrNameLst>
                                      </p:cBhvr>
                                      <p:to>
                                        <p:strVal val="visible"/>
                                      </p:to>
                                    </p:set>
                                    <p:animEffect transition="in" filter="fade">
                                      <p:cBhvr>
                                        <p:cTn id="13" dur="1000"/>
                                        <p:tgtEl>
                                          <p:spTgt spid="189442">
                                            <p:txEl>
                                              <p:pRg st="0" end="0"/>
                                            </p:txEl>
                                          </p:spTgt>
                                        </p:tgtEl>
                                      </p:cBhvr>
                                    </p:animEffect>
                                    <p:anim calcmode="lin" valueType="num">
                                      <p:cBhvr>
                                        <p:cTn id="14" dur="1000" fill="hold"/>
                                        <p:tgtEl>
                                          <p:spTgt spid="18944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894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nodeType="afterGroup">
                            <p:stCondLst>
                              <p:cond delay="0"/>
                            </p:stCondLst>
                            <p:childTnLst>
                              <p:par>
                                <p:cTn id="18" presetID="2" presetClass="entr" presetSubtype="4" fill="hold" nodeType="clickEffect">
                                  <p:stCondLst>
                                    <p:cond delay="0"/>
                                  </p:stCondLst>
                                  <p:iterate type="lt">
                                    <p:tmPct val="10000"/>
                                  </p:iterate>
                                  <p:childTnLst>
                                    <p:set>
                                      <p:cBhvr>
                                        <p:cTn id="19" dur="1" fill="hold">
                                          <p:stCondLst>
                                            <p:cond delay="0"/>
                                          </p:stCondLst>
                                        </p:cTn>
                                        <p:tgtEl>
                                          <p:spTgt spid="189442">
                                            <p:txEl>
                                              <p:pRg st="3" end="3"/>
                                            </p:txEl>
                                          </p:spTgt>
                                        </p:tgtEl>
                                        <p:attrNameLst>
                                          <p:attrName>style.visibility</p:attrName>
                                        </p:attrNameLst>
                                      </p:cBhvr>
                                      <p:to>
                                        <p:strVal val="visible"/>
                                      </p:to>
                                    </p:set>
                                    <p:anim calcmode="lin" valueType="num">
                                      <p:cBhvr additive="base">
                                        <p:cTn id="20" dur="500" fill="hold"/>
                                        <p:tgtEl>
                                          <p:spTgt spid="18944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89442">
                                            <p:txEl>
                                              <p:pRg st="3" end="3"/>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000"/>
                            </p:stCondLst>
                            <p:childTnLst>
                              <p:par>
                                <p:cTn id="23" presetID="34" presetClass="entr" presetSubtype="0" fill="hold" nodeType="afterEffect">
                                  <p:stCondLst>
                                    <p:cond delay="1000"/>
                                  </p:stCondLst>
                                  <p:childTnLst>
                                    <p:set>
                                      <p:cBhvr>
                                        <p:cTn id="24" dur="1" fill="hold">
                                          <p:stCondLst>
                                            <p:cond delay="0"/>
                                          </p:stCondLst>
                                        </p:cTn>
                                        <p:tgtEl>
                                          <p:spTgt spid="189442">
                                            <p:txEl>
                                              <p:pRg st="4" end="4"/>
                                            </p:txEl>
                                          </p:spTgt>
                                        </p:tgtEl>
                                        <p:attrNameLst>
                                          <p:attrName>style.visibility</p:attrName>
                                        </p:attrNameLst>
                                      </p:cBhvr>
                                      <p:to>
                                        <p:strVal val="visible"/>
                                      </p:to>
                                    </p:set>
                                    <p:anim from="(-#ppt_w/2)" to="(#ppt_x)" calcmode="lin" valueType="num">
                                      <p:cBhvr>
                                        <p:cTn id="25" dur="600" fill="hold">
                                          <p:stCondLst>
                                            <p:cond delay="0"/>
                                          </p:stCondLst>
                                        </p:cTn>
                                        <p:tgtEl>
                                          <p:spTgt spid="189442">
                                            <p:txEl>
                                              <p:pRg st="4" end="4"/>
                                            </p:txEl>
                                          </p:spTgt>
                                        </p:tgtEl>
                                        <p:attrNameLst>
                                          <p:attrName>ppt_x</p:attrName>
                                        </p:attrNameLst>
                                      </p:cBhvr>
                                    </p:anim>
                                    <p:anim from="0" to="-1.0" calcmode="lin" valueType="num">
                                      <p:cBhvr>
                                        <p:cTn id="26" dur="200" decel="50000" autoRev="1" fill="hold">
                                          <p:stCondLst>
                                            <p:cond delay="600"/>
                                          </p:stCondLst>
                                        </p:cTn>
                                        <p:tgtEl>
                                          <p:spTgt spid="189442">
                                            <p:txEl>
                                              <p:pRg st="4" end="4"/>
                                            </p:txEl>
                                          </p:spTgt>
                                        </p:tgtEl>
                                        <p:attrNameLst>
                                          <p:attrName>xshear</p:attrName>
                                        </p:attrNameLst>
                                      </p:cBhvr>
                                    </p:anim>
                                    <p:animScale>
                                      <p:cBhvr>
                                        <p:cTn id="27" dur="200" decel="100000" autoRev="1" fill="hold">
                                          <p:stCondLst>
                                            <p:cond delay="600"/>
                                          </p:stCondLst>
                                        </p:cTn>
                                        <p:tgtEl>
                                          <p:spTgt spid="189442">
                                            <p:txEl>
                                              <p:pRg st="4" end="4"/>
                                            </p:txEl>
                                          </p:spTgt>
                                        </p:tgtEl>
                                      </p:cBhvr>
                                      <p:from x="100000" y="100000"/>
                                      <p:to x="80000" y="100000"/>
                                    </p:animScale>
                                    <p:anim by="(#ppt_h/3+#ppt_w*0.1)" calcmode="lin" valueType="num">
                                      <p:cBhvr additive="sum">
                                        <p:cTn id="28" dur="200" decel="100000" autoRev="1" fill="hold">
                                          <p:stCondLst>
                                            <p:cond delay="600"/>
                                          </p:stCondLst>
                                        </p:cTn>
                                        <p:tgtEl>
                                          <p:spTgt spid="189442">
                                            <p:txEl>
                                              <p:pRg st="4" end="4"/>
                                            </p:txEl>
                                          </p:spTgt>
                                        </p:tgtEl>
                                        <p:attrNameLst>
                                          <p:attrName>ppt_x</p:attrName>
                                        </p:attrNameLst>
                                      </p:cBhvr>
                                    </p:anim>
                                  </p:childTnLst>
                                </p:cTn>
                              </p:par>
                            </p:childTnLst>
                          </p:cTn>
                        </p:par>
                        <p:par>
                          <p:cTn id="29" fill="hold" nodeType="afterGroup">
                            <p:stCondLst>
                              <p:cond delay="3000"/>
                            </p:stCondLst>
                            <p:childTnLst>
                              <p:par>
                                <p:cTn id="30" presetID="35" presetClass="entr" presetSubtype="0" fill="hold" nodeType="afterEffect">
                                  <p:stCondLst>
                                    <p:cond delay="1000"/>
                                  </p:stCondLst>
                                  <p:childTnLst>
                                    <p:set>
                                      <p:cBhvr>
                                        <p:cTn id="31" dur="1" fill="hold">
                                          <p:stCondLst>
                                            <p:cond delay="0"/>
                                          </p:stCondLst>
                                        </p:cTn>
                                        <p:tgtEl>
                                          <p:spTgt spid="189442">
                                            <p:txEl>
                                              <p:pRg st="6" end="6"/>
                                            </p:txEl>
                                          </p:spTgt>
                                        </p:tgtEl>
                                        <p:attrNameLst>
                                          <p:attrName>style.visibility</p:attrName>
                                        </p:attrNameLst>
                                      </p:cBhvr>
                                      <p:to>
                                        <p:strVal val="visible"/>
                                      </p:to>
                                    </p:set>
                                    <p:animEffect transition="in" filter="fade">
                                      <p:cBhvr>
                                        <p:cTn id="32" dur="1000"/>
                                        <p:tgtEl>
                                          <p:spTgt spid="189442">
                                            <p:txEl>
                                              <p:pRg st="6" end="6"/>
                                            </p:txEl>
                                          </p:spTgt>
                                        </p:tgtEl>
                                      </p:cBhvr>
                                    </p:animEffect>
                                    <p:anim calcmode="lin" valueType="num">
                                      <p:cBhvr>
                                        <p:cTn id="33" dur="1000" fill="hold"/>
                                        <p:tgtEl>
                                          <p:spTgt spid="189442">
                                            <p:txEl>
                                              <p:pRg st="6" end="6"/>
                                            </p:txEl>
                                          </p:spTgt>
                                        </p:tgtEl>
                                        <p:attrNameLst>
                                          <p:attrName>style.rotation</p:attrName>
                                        </p:attrNameLst>
                                      </p:cBhvr>
                                      <p:tavLst>
                                        <p:tav tm="0">
                                          <p:val>
                                            <p:fltVal val="720"/>
                                          </p:val>
                                        </p:tav>
                                        <p:tav tm="100000">
                                          <p:val>
                                            <p:fltVal val="0"/>
                                          </p:val>
                                        </p:tav>
                                      </p:tavLst>
                                    </p:anim>
                                    <p:anim calcmode="lin" valueType="num">
                                      <p:cBhvr>
                                        <p:cTn id="34" dur="1000" fill="hold"/>
                                        <p:tgtEl>
                                          <p:spTgt spid="189442">
                                            <p:txEl>
                                              <p:pRg st="6" end="6"/>
                                            </p:txEl>
                                          </p:spTgt>
                                        </p:tgtEl>
                                        <p:attrNameLst>
                                          <p:attrName>ppt_h</p:attrName>
                                        </p:attrNameLst>
                                      </p:cBhvr>
                                      <p:tavLst>
                                        <p:tav tm="0">
                                          <p:val>
                                            <p:fltVal val="0"/>
                                          </p:val>
                                        </p:tav>
                                        <p:tav tm="100000">
                                          <p:val>
                                            <p:strVal val="#ppt_h"/>
                                          </p:val>
                                        </p:tav>
                                      </p:tavLst>
                                    </p:anim>
                                    <p:anim calcmode="lin" valueType="num">
                                      <p:cBhvr>
                                        <p:cTn id="35" dur="1000" fill="hold"/>
                                        <p:tgtEl>
                                          <p:spTgt spid="189442">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1"/>
          <p:cNvSpPr>
            <a:spLocks noChangeArrowheads="1"/>
          </p:cNvSpPr>
          <p:nvPr/>
        </p:nvSpPr>
        <p:spPr bwMode="auto">
          <a:xfrm>
            <a:off x="4368800" y="190382"/>
            <a:ext cx="614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eaLnBrk="0" hangingPunct="0"/>
            <a:r>
              <a:rPr lang="fa-IR"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B Titr" pitchFamily="2" charset="-78"/>
              </a:rPr>
              <a:t> </a:t>
            </a:r>
            <a:r>
              <a:rPr lang="fa-IR"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B Titr" pitchFamily="2" charset="-78"/>
              </a:rPr>
              <a:t>روشهای بدست آوردن میلیم : </a:t>
            </a:r>
          </a:p>
        </p:txBody>
      </p:sp>
      <p:sp>
        <p:nvSpPr>
          <p:cNvPr id="5" name="Rectangle 4"/>
          <p:cNvSpPr>
            <a:spLocks noChangeArrowheads="1"/>
          </p:cNvSpPr>
          <p:nvPr/>
        </p:nvSpPr>
        <p:spPr bwMode="auto">
          <a:xfrm>
            <a:off x="2207568" y="908721"/>
            <a:ext cx="6858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5125" algn="just" rtl="1">
              <a:lnSpc>
                <a:spcPct val="200000"/>
              </a:lnSpc>
              <a:buFont typeface="Wingdings" pitchFamily="2" charset="2"/>
              <a:buChar char="ü"/>
            </a:pPr>
            <a:r>
              <a:rPr lang="fa-IR" sz="2800" dirty="0">
                <a:ln>
                  <a:solidFill>
                    <a:sysClr val="windowText" lastClr="000000"/>
                  </a:solidFill>
                </a:ln>
                <a:solidFill>
                  <a:schemeClr val="bg1"/>
                </a:solidFill>
                <a:latin typeface="Times New Roman" pitchFamily="18" charset="0"/>
                <a:cs typeface="B Titr" pitchFamily="2" charset="-78"/>
              </a:rPr>
              <a:t>با استفاده از فرمول </a:t>
            </a:r>
            <a:endParaRPr lang="fa-IR" sz="3200" dirty="0">
              <a:ln>
                <a:solidFill>
                  <a:sysClr val="windowText" lastClr="000000"/>
                </a:solidFill>
              </a:ln>
              <a:solidFill>
                <a:schemeClr val="bg1"/>
              </a:solidFill>
              <a:latin typeface="Times New Roman" pitchFamily="18" charset="0"/>
              <a:cs typeface="B Titr" pitchFamily="2" charset="-78"/>
            </a:endParaRPr>
          </a:p>
          <a:p>
            <a:pPr indent="365125" algn="just" rtl="1">
              <a:lnSpc>
                <a:spcPct val="200000"/>
              </a:lnSpc>
              <a:buFont typeface="Wingdings" pitchFamily="2" charset="2"/>
              <a:buChar char="ü"/>
            </a:pPr>
            <a:r>
              <a:rPr lang="fa-IR" sz="3200" dirty="0">
                <a:ln>
                  <a:solidFill>
                    <a:sysClr val="windowText" lastClr="000000"/>
                  </a:solidFill>
                </a:ln>
                <a:solidFill>
                  <a:schemeClr val="bg1"/>
                </a:solidFill>
                <a:latin typeface="Times New Roman" pitchFamily="18" charset="0"/>
                <a:cs typeface="B Titr" pitchFamily="2" charset="-78"/>
              </a:rPr>
              <a:t>با استفاده از دوربین دیده </a:t>
            </a:r>
            <a:r>
              <a:rPr lang="fa-IR" sz="3200" dirty="0">
                <a:ln>
                  <a:solidFill>
                    <a:sysClr val="windowText" lastClr="000000"/>
                  </a:solidFill>
                </a:ln>
                <a:solidFill>
                  <a:schemeClr val="bg1"/>
                </a:solidFill>
                <a:latin typeface="Times New Roman" pitchFamily="18" charset="0"/>
                <a:cs typeface="B Titr" pitchFamily="2" charset="-78"/>
              </a:rPr>
              <a:t>بانی</a:t>
            </a:r>
            <a:endParaRPr lang="fa-IR" sz="3200" dirty="0">
              <a:ln>
                <a:solidFill>
                  <a:sysClr val="windowText" lastClr="000000"/>
                </a:solidFill>
              </a:ln>
              <a:solidFill>
                <a:schemeClr val="bg1"/>
              </a:solidFill>
              <a:cs typeface="B Titr" pitchFamily="2" charset="-78"/>
            </a:endParaRPr>
          </a:p>
          <a:p>
            <a:pPr indent="365125" algn="just" rtl="1">
              <a:lnSpc>
                <a:spcPct val="200000"/>
              </a:lnSpc>
              <a:buFont typeface="Wingdings" pitchFamily="2" charset="2"/>
              <a:buChar char="ü"/>
            </a:pPr>
            <a:r>
              <a:rPr lang="fa-IR" sz="3200" dirty="0">
                <a:ln>
                  <a:solidFill>
                    <a:sysClr val="windowText" lastClr="000000"/>
                  </a:solidFill>
                </a:ln>
                <a:solidFill>
                  <a:schemeClr val="bg1"/>
                </a:solidFill>
                <a:cs typeface="B Titr" pitchFamily="2" charset="-78"/>
              </a:rPr>
              <a:t>با استفاده از قطب </a:t>
            </a:r>
            <a:r>
              <a:rPr lang="fa-IR" sz="3200" dirty="0">
                <a:ln>
                  <a:solidFill>
                    <a:sysClr val="windowText" lastClr="000000"/>
                  </a:solidFill>
                </a:ln>
                <a:solidFill>
                  <a:schemeClr val="bg1"/>
                </a:solidFill>
                <a:cs typeface="B Titr" pitchFamily="2" charset="-78"/>
              </a:rPr>
              <a:t>نما</a:t>
            </a:r>
            <a:endParaRPr lang="fa-IR" sz="3200" dirty="0">
              <a:ln>
                <a:solidFill>
                  <a:sysClr val="windowText" lastClr="000000"/>
                </a:solidFill>
              </a:ln>
              <a:solidFill>
                <a:schemeClr val="bg1"/>
              </a:solidFill>
              <a:cs typeface="B Titr" pitchFamily="2" charset="-78"/>
            </a:endParaRPr>
          </a:p>
          <a:p>
            <a:pPr indent="365125" algn="just" rtl="1">
              <a:lnSpc>
                <a:spcPct val="200000"/>
              </a:lnSpc>
              <a:buFont typeface="Wingdings" pitchFamily="2" charset="2"/>
              <a:buChar char="ü"/>
            </a:pPr>
            <a:r>
              <a:rPr lang="fa-IR" sz="3200" dirty="0">
                <a:ln>
                  <a:solidFill>
                    <a:sysClr val="windowText" lastClr="000000"/>
                  </a:solidFill>
                </a:ln>
                <a:solidFill>
                  <a:schemeClr val="bg1"/>
                </a:solidFill>
                <a:cs typeface="B Titr" pitchFamily="2" charset="-78"/>
              </a:rPr>
              <a:t>با استفاده از انگشتان </a:t>
            </a:r>
            <a:r>
              <a:rPr lang="fa-IR" sz="3200" dirty="0">
                <a:ln>
                  <a:solidFill>
                    <a:sysClr val="windowText" lastClr="000000"/>
                  </a:solidFill>
                </a:ln>
                <a:solidFill>
                  <a:schemeClr val="bg1"/>
                </a:solidFill>
                <a:cs typeface="B Titr" pitchFamily="2" charset="-78"/>
              </a:rPr>
              <a:t>دست</a:t>
            </a:r>
            <a:endParaRPr lang="fa-IR" sz="3200" dirty="0">
              <a:ln>
                <a:solidFill>
                  <a:sysClr val="windowText" lastClr="000000"/>
                </a:solidFill>
              </a:ln>
              <a:solidFill>
                <a:schemeClr val="bg1"/>
              </a:solidFill>
              <a:cs typeface="B Titr" pitchFamily="2" charset="-78"/>
            </a:endParaRPr>
          </a:p>
          <a:p>
            <a:pPr indent="365125" algn="just" rtl="1">
              <a:lnSpc>
                <a:spcPct val="200000"/>
              </a:lnSpc>
              <a:buFont typeface="Wingdings" pitchFamily="2" charset="2"/>
              <a:buChar char="ü"/>
            </a:pPr>
            <a:r>
              <a:rPr lang="fa-IR" sz="3200" dirty="0">
                <a:ln>
                  <a:solidFill>
                    <a:sysClr val="windowText" lastClr="000000"/>
                  </a:solidFill>
                </a:ln>
                <a:solidFill>
                  <a:schemeClr val="bg1"/>
                </a:solidFill>
                <a:cs typeface="B Titr" pitchFamily="2" charset="-78"/>
              </a:rPr>
              <a:t>استفاده از میلیم در تخمین </a:t>
            </a:r>
            <a:r>
              <a:rPr lang="fa-IR" sz="3200" dirty="0">
                <a:ln>
                  <a:solidFill>
                    <a:sysClr val="windowText" lastClr="000000"/>
                  </a:solidFill>
                </a:ln>
                <a:solidFill>
                  <a:schemeClr val="bg1"/>
                </a:solidFill>
                <a:cs typeface="B Titr" pitchFamily="2" charset="-78"/>
              </a:rPr>
              <a:t>مسافت</a:t>
            </a:r>
            <a:endParaRPr lang="fa-IR" sz="3200" dirty="0">
              <a:ln>
                <a:solidFill>
                  <a:sysClr val="windowText" lastClr="000000"/>
                </a:solidFill>
              </a:ln>
              <a:solidFill>
                <a:schemeClr val="bg1"/>
              </a:solidFill>
              <a:cs typeface="B Titr" pitchFamily="2" charset="-78"/>
            </a:endParaRPr>
          </a:p>
        </p:txBody>
      </p:sp>
    </p:spTree>
    <p:extLst>
      <p:ext uri="{BB962C8B-B14F-4D97-AF65-F5344CB8AC3E}">
        <p14:creationId xmlns:p14="http://schemas.microsoft.com/office/powerpoint/2010/main" val="31357583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1000"/>
                                  </p:stCondLst>
                                  <p:childTnLst>
                                    <p:set>
                                      <p:cBhvr>
                                        <p:cTn id="6" dur="1" fill="hold">
                                          <p:stCondLst>
                                            <p:cond delay="0"/>
                                          </p:stCondLst>
                                        </p:cTn>
                                        <p:tgtEl>
                                          <p:spTgt spid="190465"/>
                                        </p:tgtEl>
                                        <p:attrNameLst>
                                          <p:attrName>style.visibility</p:attrName>
                                        </p:attrNameLst>
                                      </p:cBhvr>
                                      <p:to>
                                        <p:strVal val="visible"/>
                                      </p:to>
                                    </p:set>
                                    <p:animEffect transition="in" filter="fade">
                                      <p:cBhvr>
                                        <p:cTn id="7" dur="1000"/>
                                        <p:tgtEl>
                                          <p:spTgt spid="190465"/>
                                        </p:tgtEl>
                                      </p:cBhvr>
                                    </p:animEffect>
                                    <p:anim calcmode="lin" valueType="num">
                                      <p:cBhvr>
                                        <p:cTn id="8" dur="1000" fill="hold"/>
                                        <p:tgtEl>
                                          <p:spTgt spid="190465"/>
                                        </p:tgtEl>
                                        <p:attrNameLst>
                                          <p:attrName>ppt_x</p:attrName>
                                        </p:attrNameLst>
                                      </p:cBhvr>
                                      <p:tavLst>
                                        <p:tav tm="0">
                                          <p:val>
                                            <p:strVal val="#ppt_x"/>
                                          </p:val>
                                        </p:tav>
                                        <p:tav tm="100000">
                                          <p:val>
                                            <p:strVal val="#ppt_x"/>
                                          </p:val>
                                        </p:tav>
                                      </p:tavLst>
                                    </p:anim>
                                    <p:anim calcmode="lin" valueType="num">
                                      <p:cBhvr>
                                        <p:cTn id="9" dur="1000" fill="hold"/>
                                        <p:tgtEl>
                                          <p:spTgt spid="19046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47" presetClass="entr" presetSubtype="0" fill="hold" nodeType="afterEffect">
                                  <p:stCondLst>
                                    <p:cond delay="10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4000"/>
                            </p:stCondLst>
                            <p:childTnLst>
                              <p:par>
                                <p:cTn id="17" presetID="47" presetClass="entr" presetSubtype="0" fill="hold" nodeType="afterEffect">
                                  <p:stCondLst>
                                    <p:cond delay="100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6000"/>
                            </p:stCondLst>
                            <p:childTnLst>
                              <p:par>
                                <p:cTn id="23" presetID="47" presetClass="entr" presetSubtype="0" fill="hold" nodeType="afterEffect">
                                  <p:stCondLst>
                                    <p:cond delay="100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8000"/>
                            </p:stCondLst>
                            <p:childTnLst>
                              <p:par>
                                <p:cTn id="29" presetID="47" presetClass="entr" presetSubtype="0" fill="hold" nodeType="afterEffect">
                                  <p:stCondLst>
                                    <p:cond delay="100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0000"/>
                            </p:stCondLst>
                            <p:childTnLst>
                              <p:par>
                                <p:cTn id="35" presetID="47" presetClass="entr" presetSubtype="0" fill="hold" nodeType="afterEffect">
                                  <p:stCondLst>
                                    <p:cond delay="100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1000"/>
                                        <p:tgtEl>
                                          <p:spTgt spid="5">
                                            <p:txEl>
                                              <p:pRg st="4" end="4"/>
                                            </p:txEl>
                                          </p:spTgt>
                                        </p:tgtEl>
                                      </p:cBhvr>
                                    </p:animEffect>
                                    <p:anim calcmode="lin" valueType="num">
                                      <p:cBhvr>
                                        <p:cTn id="3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524000" y="188641"/>
            <a:ext cx="89154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a:r>
              <a:rPr lang="fa-IR" sz="3600" b="1" dirty="0">
                <a:ln w="12700">
                  <a:solidFill>
                    <a:sysClr val="windowText" lastClr="000000"/>
                  </a:solidFill>
                  <a:prstDash val="solid"/>
                </a:ln>
                <a:solidFill>
                  <a:srgbClr val="FFFF00"/>
                </a:solidFill>
                <a:effectLst>
                  <a:outerShdw blurRad="41275" dist="20320" dir="1800000" algn="tl" rotWithShape="0">
                    <a:srgbClr val="000000">
                      <a:alpha val="40000"/>
                    </a:srgbClr>
                  </a:outerShdw>
                </a:effectLst>
                <a:cs typeface="B Titr" pitchFamily="2" charset="-78"/>
              </a:rPr>
              <a:t>با </a:t>
            </a:r>
            <a:r>
              <a:rPr lang="fa-IR" sz="3600" b="1" dirty="0">
                <a:ln w="12700">
                  <a:solidFill>
                    <a:sysClr val="windowText" lastClr="000000"/>
                  </a:solidFill>
                  <a:prstDash val="solid"/>
                </a:ln>
                <a:solidFill>
                  <a:srgbClr val="FFFF00"/>
                </a:solidFill>
                <a:effectLst>
                  <a:outerShdw blurRad="41275" dist="20320" dir="1800000" algn="tl" rotWithShape="0">
                    <a:srgbClr val="000000">
                      <a:alpha val="40000"/>
                    </a:srgbClr>
                  </a:outerShdw>
                </a:effectLst>
                <a:cs typeface="B Titr" pitchFamily="2" charset="-78"/>
              </a:rPr>
              <a:t>استفاده </a:t>
            </a:r>
            <a:r>
              <a:rPr lang="fa-IR" sz="3600" b="1" dirty="0">
                <a:ln w="12700">
                  <a:solidFill>
                    <a:sysClr val="windowText" lastClr="000000"/>
                  </a:solidFill>
                  <a:prstDash val="solid"/>
                </a:ln>
                <a:solidFill>
                  <a:srgbClr val="FFFF00"/>
                </a:solidFill>
                <a:effectLst>
                  <a:outerShdw blurRad="41275" dist="20320" dir="1800000" algn="tl" rotWithShape="0">
                    <a:srgbClr val="000000">
                      <a:alpha val="40000"/>
                    </a:srgbClr>
                  </a:outerShdw>
                </a:effectLst>
                <a:cs typeface="B Titr" pitchFamily="2" charset="-78"/>
              </a:rPr>
              <a:t>از فرمول :</a:t>
            </a:r>
            <a:r>
              <a:rPr lang="fa-IR" sz="3200" b="1" dirty="0">
                <a:ln w="12700">
                  <a:solidFill>
                    <a:sysClr val="windowText" lastClr="000000"/>
                  </a:solidFill>
                  <a:prstDash val="solid"/>
                </a:ln>
                <a:solidFill>
                  <a:srgbClr val="FFFF00"/>
                </a:solidFill>
                <a:effectLst>
                  <a:outerShdw blurRad="41275" dist="20320" dir="1800000" algn="tl" rotWithShape="0">
                    <a:srgbClr val="000000">
                      <a:alpha val="40000"/>
                    </a:srgbClr>
                  </a:outerShdw>
                </a:effectLst>
                <a:cs typeface="B Titr" pitchFamily="2" charset="-78"/>
              </a:rPr>
              <a:t> </a:t>
            </a:r>
          </a:p>
          <a:p>
            <a:pPr algn="just" rtl="1"/>
            <a:r>
              <a:rPr lang="fa-IR" sz="3200" spc="-150" dirty="0">
                <a:ln>
                  <a:solidFill>
                    <a:sysClr val="windowText" lastClr="000000"/>
                  </a:solidFill>
                </a:ln>
                <a:solidFill>
                  <a:schemeClr val="bg1"/>
                </a:solidFill>
                <a:cs typeface="B Titr" pitchFamily="2" charset="-78"/>
              </a:rPr>
              <a:t>از </a:t>
            </a:r>
            <a:r>
              <a:rPr lang="fa-IR" sz="3200" spc="-150" dirty="0">
                <a:ln>
                  <a:solidFill>
                    <a:sysClr val="windowText" lastClr="000000"/>
                  </a:solidFill>
                </a:ln>
                <a:solidFill>
                  <a:schemeClr val="bg1"/>
                </a:solidFill>
                <a:cs typeface="B Titr" pitchFamily="2" charset="-78"/>
              </a:rPr>
              <a:t>تعریف میلیم و شکل </a:t>
            </a:r>
            <a:r>
              <a:rPr lang="fa-IR" sz="3200" spc="-150" dirty="0">
                <a:ln>
                  <a:solidFill>
                    <a:sysClr val="windowText" lastClr="000000"/>
                  </a:solidFill>
                </a:ln>
                <a:solidFill>
                  <a:schemeClr val="bg1"/>
                </a:solidFill>
                <a:cs typeface="B Titr" pitchFamily="2" charset="-78"/>
              </a:rPr>
              <a:t>زیرمی </a:t>
            </a:r>
            <a:r>
              <a:rPr lang="fa-IR" sz="3200" spc="-150" dirty="0">
                <a:ln>
                  <a:solidFill>
                    <a:sysClr val="windowText" lastClr="000000"/>
                  </a:solidFill>
                </a:ln>
                <a:solidFill>
                  <a:schemeClr val="bg1"/>
                </a:solidFill>
                <a:cs typeface="B Titr" pitchFamily="2" charset="-78"/>
              </a:rPr>
              <a:t>توانیم </a:t>
            </a:r>
            <a:r>
              <a:rPr lang="fa-IR" sz="3200" spc="-150" dirty="0">
                <a:ln>
                  <a:solidFill>
                    <a:sysClr val="windowText" lastClr="000000"/>
                  </a:solidFill>
                </a:ln>
                <a:solidFill>
                  <a:schemeClr val="bg1"/>
                </a:solidFill>
                <a:cs typeface="B Titr" pitchFamily="2" charset="-78"/>
              </a:rPr>
              <a:t> </a:t>
            </a:r>
            <a:r>
              <a:rPr lang="fa-IR" sz="3200" spc="-150" dirty="0">
                <a:ln>
                  <a:solidFill>
                    <a:sysClr val="windowText" lastClr="000000"/>
                  </a:solidFill>
                </a:ln>
                <a:solidFill>
                  <a:schemeClr val="bg1"/>
                </a:solidFill>
                <a:cs typeface="B Titr" pitchFamily="2" charset="-78"/>
              </a:rPr>
              <a:t>نتیجه گیری </a:t>
            </a:r>
            <a:r>
              <a:rPr lang="fa-IR" sz="3200" spc="-150" dirty="0">
                <a:ln>
                  <a:solidFill>
                    <a:sysClr val="windowText" lastClr="000000"/>
                  </a:solidFill>
                </a:ln>
                <a:solidFill>
                  <a:schemeClr val="bg1"/>
                </a:solidFill>
                <a:cs typeface="B Titr" pitchFamily="2" charset="-78"/>
              </a:rPr>
              <a:t>کنیم که:</a:t>
            </a:r>
            <a:endParaRPr lang="fa-IR" sz="3200" spc="-150" dirty="0">
              <a:ln>
                <a:solidFill>
                  <a:sysClr val="windowText" lastClr="000000"/>
                </a:solidFill>
              </a:ln>
              <a:solidFill>
                <a:schemeClr val="bg1"/>
              </a:solidFill>
              <a:cs typeface="B Titr" pitchFamily="2" charset="-78"/>
            </a:endParaRPr>
          </a:p>
        </p:txBody>
      </p:sp>
      <p:grpSp>
        <p:nvGrpSpPr>
          <p:cNvPr id="2" name="Group 1"/>
          <p:cNvGrpSpPr/>
          <p:nvPr/>
        </p:nvGrpSpPr>
        <p:grpSpPr>
          <a:xfrm>
            <a:off x="1905000" y="1921768"/>
            <a:ext cx="7239000" cy="1725653"/>
            <a:chOff x="381000" y="1921767"/>
            <a:chExt cx="7239000" cy="1725653"/>
          </a:xfrm>
        </p:grpSpPr>
        <p:sp>
          <p:nvSpPr>
            <p:cNvPr id="104451" name="Right Triangle 7"/>
            <p:cNvSpPr>
              <a:spLocks noChangeArrowheads="1"/>
            </p:cNvSpPr>
            <p:nvPr/>
          </p:nvSpPr>
          <p:spPr bwMode="auto">
            <a:xfrm rot="10800000" flipV="1">
              <a:off x="381000" y="1921767"/>
              <a:ext cx="6629400" cy="1219200"/>
            </a:xfrm>
            <a:prstGeom prst="rtTriangle">
              <a:avLst/>
            </a:prstGeom>
            <a:solidFill>
              <a:schemeClr val="accent1"/>
            </a:solidFill>
            <a:ln w="38100" algn="ctr">
              <a:solidFill>
                <a:srgbClr val="FF0000"/>
              </a:solidFill>
              <a:round/>
              <a:headEnd/>
              <a:tailEnd/>
            </a:ln>
          </p:spPr>
          <p:txBody>
            <a:bodyPr/>
            <a:lstStyle/>
            <a:p>
              <a:pPr algn="just" rtl="1"/>
              <a:endParaRPr lang="fa-IR">
                <a:ln>
                  <a:solidFill>
                    <a:sysClr val="windowText" lastClr="000000"/>
                  </a:solidFill>
                </a:ln>
                <a:cs typeface="B Titr" pitchFamily="2" charset="-78"/>
              </a:endParaRPr>
            </a:p>
          </p:txBody>
        </p:sp>
        <p:sp>
          <p:nvSpPr>
            <p:cNvPr id="9" name="Rectangle 8"/>
            <p:cNvSpPr/>
            <p:nvPr/>
          </p:nvSpPr>
          <p:spPr>
            <a:xfrm>
              <a:off x="3733800" y="3124200"/>
              <a:ext cx="641775" cy="523220"/>
            </a:xfrm>
            <a:prstGeom prst="rect">
              <a:avLst/>
            </a:prstGeom>
            <a:noFill/>
          </p:spPr>
          <p:txBody>
            <a:bodyPr>
              <a:spAutoFit/>
            </a:bodyPr>
            <a:lstStyle/>
            <a:p>
              <a:pPr algn="just" rtl="1">
                <a:defRPr/>
              </a:pPr>
              <a:r>
                <a:rPr lang="en-US" sz="2800" b="1" dirty="0">
                  <a:ln w="1905">
                    <a:solidFill>
                      <a:sysClr val="windowText" lastClr="000000"/>
                    </a:solidFill>
                  </a:ln>
                  <a:solidFill>
                    <a:srgbClr val="3399FF"/>
                  </a:solidFill>
                  <a:effectLst>
                    <a:innerShdw blurRad="69850" dist="43180" dir="5400000">
                      <a:srgbClr val="000000">
                        <a:alpha val="65000"/>
                      </a:srgbClr>
                    </a:innerShdw>
                  </a:effectLst>
                  <a:latin typeface="Times New Roman" pitchFamily="18" charset="0"/>
                  <a:cs typeface="B Titr" pitchFamily="2" charset="-78"/>
                </a:rPr>
                <a:t>R</a:t>
              </a:r>
            </a:p>
          </p:txBody>
        </p:sp>
        <p:sp>
          <p:nvSpPr>
            <p:cNvPr id="10" name="Rectangle 9"/>
            <p:cNvSpPr/>
            <p:nvPr/>
          </p:nvSpPr>
          <p:spPr>
            <a:xfrm>
              <a:off x="6934200" y="2286000"/>
              <a:ext cx="685800" cy="523220"/>
            </a:xfrm>
            <a:prstGeom prst="rect">
              <a:avLst/>
            </a:prstGeom>
          </p:spPr>
          <p:txBody>
            <a:bodyPr>
              <a:spAutoFit/>
            </a:bodyPr>
            <a:lstStyle/>
            <a:p>
              <a:pPr algn="just" rtl="1">
                <a:defRPr/>
              </a:pPr>
              <a:r>
                <a:rPr lang="en-US" sz="2800" b="1" dirty="0">
                  <a:ln w="1905">
                    <a:solidFill>
                      <a:sysClr val="windowText" lastClr="000000"/>
                    </a:solidFill>
                  </a:ln>
                  <a:solidFill>
                    <a:srgbClr val="3399FF"/>
                  </a:solidFill>
                  <a:effectLst>
                    <a:innerShdw blurRad="69850" dist="43180" dir="5400000">
                      <a:srgbClr val="000000">
                        <a:alpha val="65000"/>
                      </a:srgbClr>
                    </a:innerShdw>
                  </a:effectLst>
                  <a:latin typeface="Times New Roman" pitchFamily="18" charset="0"/>
                  <a:cs typeface="B Titr" pitchFamily="2" charset="-78"/>
                </a:rPr>
                <a:t>W</a:t>
              </a:r>
              <a:endParaRPr lang="fa-IR" sz="2800" dirty="0">
                <a:ln w="1905">
                  <a:solidFill>
                    <a:sysClr val="windowText" lastClr="000000"/>
                  </a:solidFill>
                </a:ln>
                <a:latin typeface="Times New Roman" pitchFamily="18" charset="0"/>
                <a:cs typeface="B Titr" pitchFamily="2" charset="-78"/>
              </a:endParaRPr>
            </a:p>
          </p:txBody>
        </p:sp>
        <p:sp>
          <p:nvSpPr>
            <p:cNvPr id="12" name="Curved Left Arrow 11"/>
            <p:cNvSpPr>
              <a:spLocks noChangeArrowheads="1"/>
            </p:cNvSpPr>
            <p:nvPr/>
          </p:nvSpPr>
          <p:spPr bwMode="auto">
            <a:xfrm>
              <a:off x="2209800" y="2759968"/>
              <a:ext cx="46038" cy="381000"/>
            </a:xfrm>
            <a:prstGeom prst="curvedLeftArrow">
              <a:avLst>
                <a:gd name="adj1" fmla="val 24827"/>
                <a:gd name="adj2" fmla="val 49655"/>
                <a:gd name="adj3" fmla="val 25000"/>
              </a:avLst>
            </a:prstGeom>
            <a:solidFill>
              <a:schemeClr val="accent1"/>
            </a:solidFill>
            <a:ln w="38100" algn="ctr">
              <a:solidFill>
                <a:schemeClr val="tx1"/>
              </a:solidFill>
              <a:round/>
              <a:headEnd/>
              <a:tailEnd/>
            </a:ln>
          </p:spPr>
          <p:txBody>
            <a:bodyPr/>
            <a:lstStyle/>
            <a:p>
              <a:pPr algn="just" rtl="1"/>
              <a:endParaRPr lang="fa-IR" sz="8800">
                <a:ln>
                  <a:solidFill>
                    <a:sysClr val="windowText" lastClr="000000"/>
                  </a:solidFill>
                </a:ln>
                <a:cs typeface="B Titr" pitchFamily="2" charset="-78"/>
              </a:endParaRPr>
            </a:p>
          </p:txBody>
        </p:sp>
        <p:sp>
          <p:nvSpPr>
            <p:cNvPr id="13" name="Rectangle 12"/>
            <p:cNvSpPr/>
            <p:nvPr/>
          </p:nvSpPr>
          <p:spPr>
            <a:xfrm>
              <a:off x="2133600" y="2677180"/>
              <a:ext cx="838200" cy="523220"/>
            </a:xfrm>
            <a:prstGeom prst="rect">
              <a:avLst/>
            </a:prstGeom>
            <a:noFill/>
          </p:spPr>
          <p:txBody>
            <a:bodyPr>
              <a:spAutoFit/>
            </a:bodyPr>
            <a:lstStyle/>
            <a:p>
              <a:pPr algn="just" rtl="1">
                <a:defRPr/>
              </a:pPr>
              <a:r>
                <a:rPr lang="en-US" sz="2800" b="1" dirty="0">
                  <a:ln w="1905">
                    <a:solidFill>
                      <a:sysClr val="windowText" lastClr="000000"/>
                    </a:solidFill>
                  </a:ln>
                  <a:solidFill>
                    <a:srgbClr val="3399FF"/>
                  </a:solidFill>
                  <a:effectLst>
                    <a:innerShdw blurRad="69850" dist="43180" dir="5400000">
                      <a:srgbClr val="000000">
                        <a:alpha val="65000"/>
                      </a:srgbClr>
                    </a:innerShdw>
                  </a:effectLst>
                  <a:latin typeface="Times New Roman" pitchFamily="18" charset="0"/>
                  <a:cs typeface="B Titr" pitchFamily="2" charset="-78"/>
                </a:rPr>
                <a:t>M</a:t>
              </a:r>
            </a:p>
          </p:txBody>
        </p:sp>
      </p:grpSp>
      <p:sp>
        <p:nvSpPr>
          <p:cNvPr id="14" name="Rectangle 13"/>
          <p:cNvSpPr/>
          <p:nvPr/>
        </p:nvSpPr>
        <p:spPr>
          <a:xfrm>
            <a:off x="2057400" y="3966628"/>
            <a:ext cx="1524000" cy="113877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rtl="1">
              <a:defRPr/>
            </a:pPr>
            <a:r>
              <a:rPr lang="en-US" sz="3400" u="sng" dirty="0">
                <a:ln w="11430">
                  <a:solidFill>
                    <a:sysClr val="windowText" lastClr="000000"/>
                  </a:solidFill>
                </a:ln>
                <a:solidFill>
                  <a:schemeClr val="bg1"/>
                </a:solidFill>
                <a:latin typeface="Times New Roman" pitchFamily="18" charset="0"/>
                <a:cs typeface="B Titr" pitchFamily="2" charset="-78"/>
              </a:rPr>
              <a:t>W</a:t>
            </a:r>
          </a:p>
          <a:p>
            <a:pPr algn="just" rtl="1">
              <a:defRPr/>
            </a:pPr>
            <a:r>
              <a:rPr lang="en-US" sz="3400" dirty="0">
                <a:ln w="11430">
                  <a:solidFill>
                    <a:sysClr val="windowText" lastClr="000000"/>
                  </a:solidFill>
                </a:ln>
                <a:solidFill>
                  <a:schemeClr val="bg1"/>
                </a:solidFill>
                <a:latin typeface="Times New Roman" pitchFamily="18" charset="0"/>
                <a:cs typeface="B Titr" pitchFamily="2" charset="-78"/>
              </a:rPr>
              <a:t>R</a:t>
            </a:r>
          </a:p>
        </p:txBody>
      </p:sp>
      <p:sp>
        <p:nvSpPr>
          <p:cNvPr id="15" name="Rectangle 14"/>
          <p:cNvSpPr/>
          <p:nvPr/>
        </p:nvSpPr>
        <p:spPr>
          <a:xfrm>
            <a:off x="1707340" y="4185048"/>
            <a:ext cx="1035861" cy="61555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rtl="1">
              <a:defRPr/>
            </a:pPr>
            <a:r>
              <a:rPr lang="en-US" sz="3400" dirty="0">
                <a:ln w="11430">
                  <a:solidFill>
                    <a:sysClr val="windowText" lastClr="000000"/>
                  </a:solidFill>
                </a:ln>
                <a:solidFill>
                  <a:schemeClr val="bg1"/>
                </a:solidFill>
                <a:latin typeface="Times New Roman" pitchFamily="18" charset="0"/>
                <a:cs typeface="B Titr" pitchFamily="2" charset="-78"/>
              </a:rPr>
              <a:t>M = </a:t>
            </a:r>
            <a:endParaRPr lang="en-US" sz="54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sp>
        <p:nvSpPr>
          <p:cNvPr id="191494" name="Rectangle 6"/>
          <p:cNvSpPr>
            <a:spLocks noChangeArrowheads="1"/>
          </p:cNvSpPr>
          <p:nvPr/>
        </p:nvSpPr>
        <p:spPr bwMode="auto">
          <a:xfrm>
            <a:off x="5105400" y="3680446"/>
            <a:ext cx="55626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rtl="1" eaLnBrk="0" hangingPunct="0"/>
            <a:r>
              <a:rPr lang="en-US" sz="2800" dirty="0">
                <a:ln>
                  <a:solidFill>
                    <a:sysClr val="windowText" lastClr="000000"/>
                  </a:solidFill>
                </a:ln>
                <a:solidFill>
                  <a:srgbClr val="FFFFFF"/>
                </a:solidFill>
                <a:latin typeface="Times New Roman" pitchFamily="18" charset="0"/>
                <a:cs typeface="B Titr" pitchFamily="2" charset="-78"/>
              </a:rPr>
              <a:t>M</a:t>
            </a:r>
            <a:r>
              <a:rPr lang="fa-IR" sz="2800" dirty="0">
                <a:ln>
                  <a:solidFill>
                    <a:sysClr val="windowText" lastClr="000000"/>
                  </a:solidFill>
                </a:ln>
                <a:solidFill>
                  <a:srgbClr val="FFFFFF"/>
                </a:solidFill>
                <a:latin typeface="Times New Roman" pitchFamily="18" charset="0"/>
                <a:cs typeface="B Titr" pitchFamily="2" charset="-78"/>
              </a:rPr>
              <a:t>= میلیم</a:t>
            </a:r>
            <a:endParaRPr lang="en-US" sz="2800" dirty="0">
              <a:ln>
                <a:solidFill>
                  <a:sysClr val="windowText" lastClr="000000"/>
                </a:solidFill>
              </a:ln>
              <a:latin typeface="Times New Roman" pitchFamily="18" charset="0"/>
              <a:cs typeface="B Titr" pitchFamily="2" charset="-78"/>
            </a:endParaRPr>
          </a:p>
          <a:p>
            <a:pPr algn="just" rtl="1" eaLnBrk="0" hangingPunct="0"/>
            <a:r>
              <a:rPr lang="en-US" sz="2400" dirty="0">
                <a:ln>
                  <a:solidFill>
                    <a:sysClr val="windowText" lastClr="000000"/>
                  </a:solidFill>
                </a:ln>
                <a:solidFill>
                  <a:srgbClr val="FFFFFF"/>
                </a:solidFill>
                <a:latin typeface="Times New Roman" pitchFamily="18" charset="0"/>
                <a:cs typeface="B Titr" pitchFamily="2" charset="-78"/>
              </a:rPr>
              <a:t>W</a:t>
            </a:r>
            <a:r>
              <a:rPr lang="fa-IR" sz="2400" dirty="0">
                <a:ln>
                  <a:solidFill>
                    <a:sysClr val="windowText" lastClr="000000"/>
                  </a:solidFill>
                </a:ln>
                <a:solidFill>
                  <a:srgbClr val="FFFFFF"/>
                </a:solidFill>
                <a:latin typeface="Times New Roman" pitchFamily="18" charset="0"/>
                <a:cs typeface="B Titr" pitchFamily="2" charset="-78"/>
              </a:rPr>
              <a:t>= اختلاف در سمت (عرض) و یا اختلاف در ارتفاع که بر حسب </a:t>
            </a:r>
            <a:endParaRPr lang="en-US" sz="2400" dirty="0">
              <a:ln>
                <a:solidFill>
                  <a:sysClr val="windowText" lastClr="000000"/>
                </a:solidFill>
              </a:ln>
              <a:latin typeface="Times New Roman" pitchFamily="18" charset="0"/>
              <a:cs typeface="B Titr" pitchFamily="2" charset="-78"/>
            </a:endParaRPr>
          </a:p>
          <a:p>
            <a:pPr algn="just" rtl="1" eaLnBrk="0" hangingPunct="0"/>
            <a:r>
              <a:rPr lang="en-US" sz="2800" dirty="0">
                <a:ln>
                  <a:solidFill>
                    <a:sysClr val="windowText" lastClr="000000"/>
                  </a:solidFill>
                </a:ln>
                <a:solidFill>
                  <a:srgbClr val="FFFFFF"/>
                </a:solidFill>
                <a:latin typeface="Times New Roman" pitchFamily="18" charset="0"/>
                <a:cs typeface="B Titr" pitchFamily="2" charset="-78"/>
              </a:rPr>
              <a:t>R</a:t>
            </a:r>
            <a:r>
              <a:rPr lang="fa-IR" sz="2800" dirty="0">
                <a:ln>
                  <a:solidFill>
                    <a:sysClr val="windowText" lastClr="000000"/>
                  </a:solidFill>
                </a:ln>
                <a:solidFill>
                  <a:srgbClr val="FFFFFF"/>
                </a:solidFill>
                <a:latin typeface="Times New Roman" pitchFamily="18" charset="0"/>
                <a:cs typeface="B Titr" pitchFamily="2" charset="-78"/>
              </a:rPr>
              <a:t>= فاصله دیده بان تا هدف که بر حسب</a:t>
            </a:r>
            <a:endParaRPr lang="fa-IR" sz="3200" b="1" dirty="0">
              <a:ln>
                <a:solidFill>
                  <a:sysClr val="windowText" lastClr="000000"/>
                </a:solidFill>
              </a:ln>
              <a:solidFill>
                <a:srgbClr val="C00000"/>
              </a:solidFill>
              <a:latin typeface="Times New Roman" pitchFamily="18" charset="0"/>
              <a:cs typeface="B Titr" pitchFamily="2" charset="-78"/>
            </a:endParaRPr>
          </a:p>
        </p:txBody>
      </p:sp>
      <p:sp>
        <p:nvSpPr>
          <p:cNvPr id="17" name="TextBox 16"/>
          <p:cNvSpPr txBox="1">
            <a:spLocks noChangeArrowheads="1"/>
          </p:cNvSpPr>
          <p:nvPr/>
        </p:nvSpPr>
        <p:spPr bwMode="auto">
          <a:xfrm>
            <a:off x="3431704" y="4002956"/>
            <a:ext cx="596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B Nazanin" pitchFamily="2" charset="-78"/>
              </a:defRPr>
            </a:lvl1pPr>
            <a:lvl2pPr marL="742950" indent="-285750" eaLnBrk="0" hangingPunct="0">
              <a:defRPr sz="2000">
                <a:solidFill>
                  <a:schemeClr val="tx1"/>
                </a:solidFill>
                <a:latin typeface="Arial" pitchFamily="34" charset="0"/>
                <a:cs typeface="B Nazanin" pitchFamily="2" charset="-78"/>
              </a:defRPr>
            </a:lvl2pPr>
            <a:lvl3pPr marL="1143000" indent="-228600" eaLnBrk="0" hangingPunct="0">
              <a:defRPr sz="2000">
                <a:solidFill>
                  <a:schemeClr val="tx1"/>
                </a:solidFill>
                <a:latin typeface="Arial" pitchFamily="34" charset="0"/>
                <a:cs typeface="B Nazanin" pitchFamily="2" charset="-78"/>
              </a:defRPr>
            </a:lvl3pPr>
            <a:lvl4pPr marL="1600200" indent="-228600" eaLnBrk="0" hangingPunct="0">
              <a:defRPr sz="2000">
                <a:solidFill>
                  <a:schemeClr val="tx1"/>
                </a:solidFill>
                <a:latin typeface="Arial" pitchFamily="34" charset="0"/>
                <a:cs typeface="B Nazanin" pitchFamily="2" charset="-78"/>
              </a:defRPr>
            </a:lvl4pPr>
            <a:lvl5pPr marL="2057400" indent="-228600" eaLnBrk="0" hangingPunct="0">
              <a:defRPr sz="2000">
                <a:solidFill>
                  <a:schemeClr val="tx1"/>
                </a:solidFill>
                <a:latin typeface="Arial" pitchFamily="34" charset="0"/>
                <a:cs typeface="B Nazanin" pitchFamily="2" charset="-78"/>
              </a:defRPr>
            </a:lvl5pPr>
            <a:lvl6pPr marL="2514600" indent="-228600" rtl="0" eaLnBrk="0" fontAlgn="base" hangingPunct="0">
              <a:spcBef>
                <a:spcPct val="0"/>
              </a:spcBef>
              <a:spcAft>
                <a:spcPct val="0"/>
              </a:spcAft>
              <a:defRPr sz="2000">
                <a:solidFill>
                  <a:schemeClr val="tx1"/>
                </a:solidFill>
                <a:latin typeface="Arial" pitchFamily="34" charset="0"/>
                <a:cs typeface="B Nazanin" pitchFamily="2" charset="-78"/>
              </a:defRPr>
            </a:lvl6pPr>
            <a:lvl7pPr marL="2971800" indent="-228600" rtl="0" eaLnBrk="0" fontAlgn="base" hangingPunct="0">
              <a:spcBef>
                <a:spcPct val="0"/>
              </a:spcBef>
              <a:spcAft>
                <a:spcPct val="0"/>
              </a:spcAft>
              <a:defRPr sz="2000">
                <a:solidFill>
                  <a:schemeClr val="tx1"/>
                </a:solidFill>
                <a:latin typeface="Arial" pitchFamily="34" charset="0"/>
                <a:cs typeface="B Nazanin" pitchFamily="2" charset="-78"/>
              </a:defRPr>
            </a:lvl7pPr>
            <a:lvl8pPr marL="3429000" indent="-228600" rtl="0" eaLnBrk="0" fontAlgn="base" hangingPunct="0">
              <a:spcBef>
                <a:spcPct val="0"/>
              </a:spcBef>
              <a:spcAft>
                <a:spcPct val="0"/>
              </a:spcAft>
              <a:defRPr sz="2000">
                <a:solidFill>
                  <a:schemeClr val="tx1"/>
                </a:solidFill>
                <a:latin typeface="Arial" pitchFamily="34" charset="0"/>
                <a:cs typeface="B Nazanin" pitchFamily="2" charset="-78"/>
              </a:defRPr>
            </a:lvl8pPr>
            <a:lvl9pPr marL="3886200" indent="-228600" rtl="0" eaLnBrk="0" fontAlgn="base" hangingPunct="0">
              <a:spcBef>
                <a:spcPct val="0"/>
              </a:spcBef>
              <a:spcAft>
                <a:spcPct val="0"/>
              </a:spcAft>
              <a:defRPr sz="2000">
                <a:solidFill>
                  <a:schemeClr val="tx1"/>
                </a:solidFill>
                <a:latin typeface="Arial" pitchFamily="34" charset="0"/>
                <a:cs typeface="B Nazanin" pitchFamily="2" charset="-78"/>
              </a:defRPr>
            </a:lvl9pPr>
          </a:lstStyle>
          <a:p>
            <a:pPr algn="just" rtl="1" eaLnBrk="1" hangingPunct="1"/>
            <a:r>
              <a:rPr lang="fa-IR" sz="2800" b="1" dirty="0">
                <a:ln>
                  <a:solidFill>
                    <a:sysClr val="windowText" lastClr="000000"/>
                  </a:solidFill>
                </a:ln>
                <a:solidFill>
                  <a:srgbClr val="C00000"/>
                </a:solidFill>
                <a:latin typeface="Times New Roman" pitchFamily="18" charset="0"/>
                <a:cs typeface="B Titr" pitchFamily="2" charset="-78"/>
              </a:rPr>
              <a:t>متر</a:t>
            </a:r>
          </a:p>
        </p:txBody>
      </p:sp>
      <p:sp>
        <p:nvSpPr>
          <p:cNvPr id="18" name="TextBox 17"/>
          <p:cNvSpPr txBox="1">
            <a:spLocks noChangeArrowheads="1"/>
          </p:cNvSpPr>
          <p:nvPr/>
        </p:nvSpPr>
        <p:spPr bwMode="auto">
          <a:xfrm>
            <a:off x="2783632" y="4633318"/>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B Nazanin" pitchFamily="2" charset="-78"/>
              </a:defRPr>
            </a:lvl1pPr>
            <a:lvl2pPr marL="742950" indent="-285750" eaLnBrk="0" hangingPunct="0">
              <a:defRPr sz="2000">
                <a:solidFill>
                  <a:schemeClr val="tx1"/>
                </a:solidFill>
                <a:latin typeface="Arial" pitchFamily="34" charset="0"/>
                <a:cs typeface="B Nazanin" pitchFamily="2" charset="-78"/>
              </a:defRPr>
            </a:lvl2pPr>
            <a:lvl3pPr marL="1143000" indent="-228600" eaLnBrk="0" hangingPunct="0">
              <a:defRPr sz="2000">
                <a:solidFill>
                  <a:schemeClr val="tx1"/>
                </a:solidFill>
                <a:latin typeface="Arial" pitchFamily="34" charset="0"/>
                <a:cs typeface="B Nazanin" pitchFamily="2" charset="-78"/>
              </a:defRPr>
            </a:lvl3pPr>
            <a:lvl4pPr marL="1600200" indent="-228600" eaLnBrk="0" hangingPunct="0">
              <a:defRPr sz="2000">
                <a:solidFill>
                  <a:schemeClr val="tx1"/>
                </a:solidFill>
                <a:latin typeface="Arial" pitchFamily="34" charset="0"/>
                <a:cs typeface="B Nazanin" pitchFamily="2" charset="-78"/>
              </a:defRPr>
            </a:lvl4pPr>
            <a:lvl5pPr marL="2057400" indent="-228600" eaLnBrk="0" hangingPunct="0">
              <a:defRPr sz="2000">
                <a:solidFill>
                  <a:schemeClr val="tx1"/>
                </a:solidFill>
                <a:latin typeface="Arial" pitchFamily="34" charset="0"/>
                <a:cs typeface="B Nazanin" pitchFamily="2" charset="-78"/>
              </a:defRPr>
            </a:lvl5pPr>
            <a:lvl6pPr marL="2514600" indent="-228600" rtl="0" eaLnBrk="0" fontAlgn="base" hangingPunct="0">
              <a:spcBef>
                <a:spcPct val="0"/>
              </a:spcBef>
              <a:spcAft>
                <a:spcPct val="0"/>
              </a:spcAft>
              <a:defRPr sz="2000">
                <a:solidFill>
                  <a:schemeClr val="tx1"/>
                </a:solidFill>
                <a:latin typeface="Arial" pitchFamily="34" charset="0"/>
                <a:cs typeface="B Nazanin" pitchFamily="2" charset="-78"/>
              </a:defRPr>
            </a:lvl6pPr>
            <a:lvl7pPr marL="2971800" indent="-228600" rtl="0" eaLnBrk="0" fontAlgn="base" hangingPunct="0">
              <a:spcBef>
                <a:spcPct val="0"/>
              </a:spcBef>
              <a:spcAft>
                <a:spcPct val="0"/>
              </a:spcAft>
              <a:defRPr sz="2000">
                <a:solidFill>
                  <a:schemeClr val="tx1"/>
                </a:solidFill>
                <a:latin typeface="Arial" pitchFamily="34" charset="0"/>
                <a:cs typeface="B Nazanin" pitchFamily="2" charset="-78"/>
              </a:defRPr>
            </a:lvl7pPr>
            <a:lvl8pPr marL="3429000" indent="-228600" rtl="0" eaLnBrk="0" fontAlgn="base" hangingPunct="0">
              <a:spcBef>
                <a:spcPct val="0"/>
              </a:spcBef>
              <a:spcAft>
                <a:spcPct val="0"/>
              </a:spcAft>
              <a:defRPr sz="2000">
                <a:solidFill>
                  <a:schemeClr val="tx1"/>
                </a:solidFill>
                <a:latin typeface="Arial" pitchFamily="34" charset="0"/>
                <a:cs typeface="B Nazanin" pitchFamily="2" charset="-78"/>
              </a:defRPr>
            </a:lvl8pPr>
            <a:lvl9pPr marL="3886200" indent="-228600" rtl="0" eaLnBrk="0" fontAlgn="base" hangingPunct="0">
              <a:spcBef>
                <a:spcPct val="0"/>
              </a:spcBef>
              <a:spcAft>
                <a:spcPct val="0"/>
              </a:spcAft>
              <a:defRPr sz="2000">
                <a:solidFill>
                  <a:schemeClr val="tx1"/>
                </a:solidFill>
                <a:latin typeface="Arial" pitchFamily="34" charset="0"/>
                <a:cs typeface="B Nazanin" pitchFamily="2" charset="-78"/>
              </a:defRPr>
            </a:lvl9pPr>
          </a:lstStyle>
          <a:p>
            <a:pPr algn="just" rtl="1" eaLnBrk="1" hangingPunct="1"/>
            <a:r>
              <a:rPr lang="fa-IR" sz="2800" b="1" dirty="0">
                <a:ln>
                  <a:solidFill>
                    <a:sysClr val="windowText" lastClr="000000"/>
                  </a:solidFill>
                </a:ln>
                <a:solidFill>
                  <a:srgbClr val="C00000"/>
                </a:solidFill>
                <a:latin typeface="Times New Roman" pitchFamily="18" charset="0"/>
                <a:cs typeface="B Titr" pitchFamily="2" charset="-78"/>
              </a:rPr>
              <a:t>کیلومتر</a:t>
            </a:r>
          </a:p>
        </p:txBody>
      </p:sp>
    </p:spTree>
    <p:extLst>
      <p:ext uri="{BB962C8B-B14F-4D97-AF65-F5344CB8AC3E}">
        <p14:creationId xmlns:p14="http://schemas.microsoft.com/office/powerpoint/2010/main" val="40912402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500"/>
                                  </p:stCondLst>
                                  <p:iterate type="wd">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900"/>
                            </p:stCondLst>
                            <p:childTnLst>
                              <p:par>
                                <p:cTn id="11" presetID="10" presetClass="entr" presetSubtype="0" fill="hold"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childTnLst>
                          </p:cTn>
                        </p:par>
                        <p:par>
                          <p:cTn id="14" fill="hold">
                            <p:stCondLst>
                              <p:cond delay="24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34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4400"/>
                            </p:stCondLst>
                            <p:childTnLst>
                              <p:par>
                                <p:cTn id="27" presetID="42"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5400"/>
                            </p:stCondLst>
                            <p:childTnLst>
                              <p:par>
                                <p:cTn id="33" presetID="4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par>
                          <p:cTn id="38" fill="hold">
                            <p:stCondLst>
                              <p:cond delay="6400"/>
                            </p:stCondLst>
                            <p:childTnLst>
                              <p:par>
                                <p:cTn id="39" presetID="42"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7400"/>
                            </p:stCondLst>
                            <p:childTnLst>
                              <p:par>
                                <p:cTn id="45" presetID="2" presetClass="entr" presetSubtype="4" fill="hold" grpId="0" nodeType="afterEffect">
                                  <p:stCondLst>
                                    <p:cond delay="0"/>
                                  </p:stCondLst>
                                  <p:iterate type="wd">
                                    <p:tmPct val="10000"/>
                                  </p:iterate>
                                  <p:childTnLst>
                                    <p:set>
                                      <p:cBhvr>
                                        <p:cTn id="46" dur="1" fill="hold">
                                          <p:stCondLst>
                                            <p:cond delay="0"/>
                                          </p:stCondLst>
                                        </p:cTn>
                                        <p:tgtEl>
                                          <p:spTgt spid="191494"/>
                                        </p:tgtEl>
                                        <p:attrNameLst>
                                          <p:attrName>style.visibility</p:attrName>
                                        </p:attrNameLst>
                                      </p:cBhvr>
                                      <p:to>
                                        <p:strVal val="visible"/>
                                      </p:to>
                                    </p:set>
                                    <p:anim calcmode="lin" valueType="num">
                                      <p:cBhvr additive="base">
                                        <p:cTn id="47" dur="500" fill="hold"/>
                                        <p:tgtEl>
                                          <p:spTgt spid="191494"/>
                                        </p:tgtEl>
                                        <p:attrNameLst>
                                          <p:attrName>ppt_x</p:attrName>
                                        </p:attrNameLst>
                                      </p:cBhvr>
                                      <p:tavLst>
                                        <p:tav tm="0">
                                          <p:val>
                                            <p:strVal val="#ppt_x"/>
                                          </p:val>
                                        </p:tav>
                                        <p:tav tm="100000">
                                          <p:val>
                                            <p:strVal val="#ppt_x"/>
                                          </p:val>
                                        </p:tav>
                                      </p:tavLst>
                                    </p:anim>
                                    <p:anim calcmode="lin" valueType="num">
                                      <p:cBhvr additive="base">
                                        <p:cTn id="48" dur="500" fill="hold"/>
                                        <p:tgtEl>
                                          <p:spTgt spid="1914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1494"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1"/>
          <p:cNvSpPr>
            <a:spLocks noChangeArrowheads="1"/>
          </p:cNvSpPr>
          <p:nvPr/>
        </p:nvSpPr>
        <p:spPr bwMode="auto">
          <a:xfrm>
            <a:off x="1676400" y="393720"/>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eaLnBrk="0" hangingPunct="0"/>
            <a:r>
              <a:rPr lang="fa-IR" sz="3200">
                <a:ln>
                  <a:solidFill>
                    <a:sysClr val="windowText" lastClr="000000"/>
                  </a:solidFill>
                </a:ln>
                <a:solidFill>
                  <a:schemeClr val="bg1"/>
                </a:solidFill>
                <a:latin typeface="Times New Roman" pitchFamily="18" charset="0"/>
                <a:cs typeface="B Titr" pitchFamily="2" charset="-78"/>
              </a:rPr>
              <a:t>مثال 1: اگر با دوربین دیده بانی از فاصله 200متری ، به تانکی که عرض آن 7متر می باشد نگاه کنیم ، چند میلیم را می پوشاند؟</a:t>
            </a:r>
          </a:p>
        </p:txBody>
      </p:sp>
      <p:sp>
        <p:nvSpPr>
          <p:cNvPr id="192514" name="Rectangle 2"/>
          <p:cNvSpPr>
            <a:spLocks noChangeArrowheads="1"/>
          </p:cNvSpPr>
          <p:nvPr/>
        </p:nvSpPr>
        <p:spPr bwMode="auto">
          <a:xfrm>
            <a:off x="1524000" y="1260337"/>
            <a:ext cx="2819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eaLnBrk="0" hangingPunct="0"/>
            <a:r>
              <a:rPr lang="en-US" sz="3200" dirty="0">
                <a:ln>
                  <a:solidFill>
                    <a:sysClr val="windowText" lastClr="000000"/>
                  </a:solidFill>
                </a:ln>
                <a:solidFill>
                  <a:schemeClr val="bg1"/>
                </a:solidFill>
                <a:latin typeface="Times New Roman" pitchFamily="18" charset="0"/>
                <a:cs typeface="B Titr" pitchFamily="2" charset="-78"/>
              </a:rPr>
              <a:t>W=7m</a:t>
            </a:r>
          </a:p>
          <a:p>
            <a:pPr algn="l" eaLnBrk="0" hangingPunct="0"/>
            <a:r>
              <a:rPr lang="en-US" sz="3200" dirty="0">
                <a:ln>
                  <a:solidFill>
                    <a:sysClr val="windowText" lastClr="000000"/>
                  </a:solidFill>
                </a:ln>
                <a:solidFill>
                  <a:schemeClr val="bg1"/>
                </a:solidFill>
                <a:latin typeface="Times New Roman" pitchFamily="18" charset="0"/>
                <a:cs typeface="B Titr" pitchFamily="2" charset="-78"/>
              </a:rPr>
              <a:t>R =20000 = 0/2 km</a:t>
            </a:r>
          </a:p>
          <a:p>
            <a:pPr algn="l" eaLnBrk="0" hangingPunct="0"/>
            <a:r>
              <a:rPr lang="en-US" sz="3200" dirty="0">
                <a:ln>
                  <a:solidFill>
                    <a:sysClr val="windowText" lastClr="000000"/>
                  </a:solidFill>
                </a:ln>
                <a:solidFill>
                  <a:schemeClr val="bg1"/>
                </a:solidFill>
                <a:latin typeface="Times New Roman" pitchFamily="18" charset="0"/>
                <a:cs typeface="B Titr" pitchFamily="2" charset="-78"/>
              </a:rPr>
              <a:t>M = ?                                      </a:t>
            </a:r>
          </a:p>
        </p:txBody>
      </p:sp>
      <p:grpSp>
        <p:nvGrpSpPr>
          <p:cNvPr id="2" name="Group 1"/>
          <p:cNvGrpSpPr/>
          <p:nvPr/>
        </p:nvGrpSpPr>
        <p:grpSpPr>
          <a:xfrm>
            <a:off x="4367808" y="1836569"/>
            <a:ext cx="1194792" cy="830997"/>
            <a:chOff x="2843808" y="1836568"/>
            <a:chExt cx="1194792" cy="830997"/>
          </a:xfrm>
        </p:grpSpPr>
        <p:sp>
          <p:nvSpPr>
            <p:cNvPr id="105476" name="TextBox 3"/>
            <p:cNvSpPr txBox="1">
              <a:spLocks noChangeArrowheads="1"/>
            </p:cNvSpPr>
            <p:nvPr/>
          </p:nvSpPr>
          <p:spPr bwMode="auto">
            <a:xfrm>
              <a:off x="2843808" y="1916832"/>
              <a:ext cx="838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B Nazanin" pitchFamily="2" charset="-78"/>
                </a:defRPr>
              </a:lvl1pPr>
              <a:lvl2pPr marL="742950" indent="-285750" eaLnBrk="0" hangingPunct="0">
                <a:defRPr sz="2000">
                  <a:solidFill>
                    <a:schemeClr val="tx1"/>
                  </a:solidFill>
                  <a:latin typeface="Arial" pitchFamily="34" charset="0"/>
                  <a:cs typeface="B Nazanin" pitchFamily="2" charset="-78"/>
                </a:defRPr>
              </a:lvl2pPr>
              <a:lvl3pPr marL="1143000" indent="-228600" eaLnBrk="0" hangingPunct="0">
                <a:defRPr sz="2000">
                  <a:solidFill>
                    <a:schemeClr val="tx1"/>
                  </a:solidFill>
                  <a:latin typeface="Arial" pitchFamily="34" charset="0"/>
                  <a:cs typeface="B Nazanin" pitchFamily="2" charset="-78"/>
                </a:defRPr>
              </a:lvl3pPr>
              <a:lvl4pPr marL="1600200" indent="-228600" eaLnBrk="0" hangingPunct="0">
                <a:defRPr sz="2000">
                  <a:solidFill>
                    <a:schemeClr val="tx1"/>
                  </a:solidFill>
                  <a:latin typeface="Arial" pitchFamily="34" charset="0"/>
                  <a:cs typeface="B Nazanin" pitchFamily="2" charset="-78"/>
                </a:defRPr>
              </a:lvl4pPr>
              <a:lvl5pPr marL="2057400" indent="-228600" eaLnBrk="0" hangingPunct="0">
                <a:defRPr sz="2000">
                  <a:solidFill>
                    <a:schemeClr val="tx1"/>
                  </a:solidFill>
                  <a:latin typeface="Arial" pitchFamily="34" charset="0"/>
                  <a:cs typeface="B Nazanin" pitchFamily="2" charset="-78"/>
                </a:defRPr>
              </a:lvl5pPr>
              <a:lvl6pPr marL="2514600" indent="-228600" rtl="0" eaLnBrk="0" fontAlgn="base" hangingPunct="0">
                <a:spcBef>
                  <a:spcPct val="0"/>
                </a:spcBef>
                <a:spcAft>
                  <a:spcPct val="0"/>
                </a:spcAft>
                <a:defRPr sz="2000">
                  <a:solidFill>
                    <a:schemeClr val="tx1"/>
                  </a:solidFill>
                  <a:latin typeface="Arial" pitchFamily="34" charset="0"/>
                  <a:cs typeface="B Nazanin" pitchFamily="2" charset="-78"/>
                </a:defRPr>
              </a:lvl6pPr>
              <a:lvl7pPr marL="2971800" indent="-228600" rtl="0" eaLnBrk="0" fontAlgn="base" hangingPunct="0">
                <a:spcBef>
                  <a:spcPct val="0"/>
                </a:spcBef>
                <a:spcAft>
                  <a:spcPct val="0"/>
                </a:spcAft>
                <a:defRPr sz="2000">
                  <a:solidFill>
                    <a:schemeClr val="tx1"/>
                  </a:solidFill>
                  <a:latin typeface="Arial" pitchFamily="34" charset="0"/>
                  <a:cs typeface="B Nazanin" pitchFamily="2" charset="-78"/>
                </a:defRPr>
              </a:lvl7pPr>
              <a:lvl8pPr marL="3429000" indent="-228600" rtl="0" eaLnBrk="0" fontAlgn="base" hangingPunct="0">
                <a:spcBef>
                  <a:spcPct val="0"/>
                </a:spcBef>
                <a:spcAft>
                  <a:spcPct val="0"/>
                </a:spcAft>
                <a:defRPr sz="2000">
                  <a:solidFill>
                    <a:schemeClr val="tx1"/>
                  </a:solidFill>
                  <a:latin typeface="Arial" pitchFamily="34" charset="0"/>
                  <a:cs typeface="B Nazanin" pitchFamily="2" charset="-78"/>
                </a:defRPr>
              </a:lvl8pPr>
              <a:lvl9pPr marL="3886200" indent="-228600" rtl="0" eaLnBrk="0" fontAlgn="base" hangingPunct="0">
                <a:spcBef>
                  <a:spcPct val="0"/>
                </a:spcBef>
                <a:spcAft>
                  <a:spcPct val="0"/>
                </a:spcAft>
                <a:defRPr sz="2000">
                  <a:solidFill>
                    <a:schemeClr val="tx1"/>
                  </a:solidFill>
                  <a:latin typeface="Arial" pitchFamily="34" charset="0"/>
                  <a:cs typeface="B Nazanin" pitchFamily="2" charset="-78"/>
                </a:defRPr>
              </a:lvl9pPr>
            </a:lstStyle>
            <a:p>
              <a:pPr algn="l" eaLnBrk="1" hangingPunct="1"/>
              <a:r>
                <a:rPr lang="en-US" sz="2800" dirty="0">
                  <a:ln>
                    <a:solidFill>
                      <a:sysClr val="windowText" lastClr="000000"/>
                    </a:solidFill>
                  </a:ln>
                  <a:solidFill>
                    <a:schemeClr val="bg1"/>
                  </a:solidFill>
                  <a:cs typeface="B Titr" pitchFamily="2" charset="-78"/>
                </a:rPr>
                <a:t>M =</a:t>
              </a:r>
              <a:endParaRPr lang="fa-IR" sz="2800" dirty="0">
                <a:ln>
                  <a:solidFill>
                    <a:sysClr val="windowText" lastClr="000000"/>
                  </a:solidFill>
                </a:ln>
                <a:solidFill>
                  <a:schemeClr val="bg1"/>
                </a:solidFill>
                <a:cs typeface="B Titr" pitchFamily="2" charset="-78"/>
              </a:endParaRPr>
            </a:p>
          </p:txBody>
        </p:sp>
        <p:sp>
          <p:nvSpPr>
            <p:cNvPr id="5" name="Rectangle 4"/>
            <p:cNvSpPr>
              <a:spLocks noChangeArrowheads="1"/>
            </p:cNvSpPr>
            <p:nvPr/>
          </p:nvSpPr>
          <p:spPr bwMode="auto">
            <a:xfrm>
              <a:off x="3429000" y="1836568"/>
              <a:ext cx="60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u="sng" dirty="0">
                  <a:ln>
                    <a:solidFill>
                      <a:sysClr val="windowText" lastClr="000000"/>
                    </a:solidFill>
                  </a:ln>
                  <a:solidFill>
                    <a:schemeClr val="bg1"/>
                  </a:solidFill>
                  <a:cs typeface="B Titr" pitchFamily="2" charset="-78"/>
                </a:rPr>
                <a:t>W</a:t>
              </a:r>
            </a:p>
            <a:p>
              <a:pPr algn="ctr"/>
              <a:r>
                <a:rPr lang="en-US" sz="2400" dirty="0">
                  <a:ln>
                    <a:solidFill>
                      <a:sysClr val="windowText" lastClr="000000"/>
                    </a:solidFill>
                  </a:ln>
                  <a:solidFill>
                    <a:schemeClr val="bg1"/>
                  </a:solidFill>
                  <a:cs typeface="B Titr" pitchFamily="2" charset="-78"/>
                </a:rPr>
                <a:t>R</a:t>
              </a:r>
            </a:p>
          </p:txBody>
        </p:sp>
      </p:grpSp>
      <p:sp>
        <p:nvSpPr>
          <p:cNvPr id="6" name="TextBox 5"/>
          <p:cNvSpPr txBox="1">
            <a:spLocks noChangeArrowheads="1"/>
          </p:cNvSpPr>
          <p:nvPr/>
        </p:nvSpPr>
        <p:spPr bwMode="auto">
          <a:xfrm>
            <a:off x="5338192" y="1556793"/>
            <a:ext cx="68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B Nazanin" pitchFamily="2" charset="-78"/>
              </a:defRPr>
            </a:lvl1pPr>
            <a:lvl2pPr marL="742950" indent="-285750" eaLnBrk="0" hangingPunct="0">
              <a:defRPr sz="2000">
                <a:solidFill>
                  <a:schemeClr val="tx1"/>
                </a:solidFill>
                <a:latin typeface="Arial" pitchFamily="34" charset="0"/>
                <a:cs typeface="B Nazanin" pitchFamily="2" charset="-78"/>
              </a:defRPr>
            </a:lvl2pPr>
            <a:lvl3pPr marL="1143000" indent="-228600" eaLnBrk="0" hangingPunct="0">
              <a:defRPr sz="2000">
                <a:solidFill>
                  <a:schemeClr val="tx1"/>
                </a:solidFill>
                <a:latin typeface="Arial" pitchFamily="34" charset="0"/>
                <a:cs typeface="B Nazanin" pitchFamily="2" charset="-78"/>
              </a:defRPr>
            </a:lvl3pPr>
            <a:lvl4pPr marL="1600200" indent="-228600" eaLnBrk="0" hangingPunct="0">
              <a:defRPr sz="2000">
                <a:solidFill>
                  <a:schemeClr val="tx1"/>
                </a:solidFill>
                <a:latin typeface="Arial" pitchFamily="34" charset="0"/>
                <a:cs typeface="B Nazanin" pitchFamily="2" charset="-78"/>
              </a:defRPr>
            </a:lvl4pPr>
            <a:lvl5pPr marL="2057400" indent="-228600" eaLnBrk="0" hangingPunct="0">
              <a:defRPr sz="2000">
                <a:solidFill>
                  <a:schemeClr val="tx1"/>
                </a:solidFill>
                <a:latin typeface="Arial" pitchFamily="34" charset="0"/>
                <a:cs typeface="B Nazanin" pitchFamily="2" charset="-78"/>
              </a:defRPr>
            </a:lvl5pPr>
            <a:lvl6pPr marL="2514600" indent="-228600" rtl="0" eaLnBrk="0" fontAlgn="base" hangingPunct="0">
              <a:spcBef>
                <a:spcPct val="0"/>
              </a:spcBef>
              <a:spcAft>
                <a:spcPct val="0"/>
              </a:spcAft>
              <a:defRPr sz="2000">
                <a:solidFill>
                  <a:schemeClr val="tx1"/>
                </a:solidFill>
                <a:latin typeface="Arial" pitchFamily="34" charset="0"/>
                <a:cs typeface="B Nazanin" pitchFamily="2" charset="-78"/>
              </a:defRPr>
            </a:lvl6pPr>
            <a:lvl7pPr marL="2971800" indent="-228600" rtl="0" eaLnBrk="0" fontAlgn="base" hangingPunct="0">
              <a:spcBef>
                <a:spcPct val="0"/>
              </a:spcBef>
              <a:spcAft>
                <a:spcPct val="0"/>
              </a:spcAft>
              <a:defRPr sz="2000">
                <a:solidFill>
                  <a:schemeClr val="tx1"/>
                </a:solidFill>
                <a:latin typeface="Arial" pitchFamily="34" charset="0"/>
                <a:cs typeface="B Nazanin" pitchFamily="2" charset="-78"/>
              </a:defRPr>
            </a:lvl7pPr>
            <a:lvl8pPr marL="3429000" indent="-228600" rtl="0" eaLnBrk="0" fontAlgn="base" hangingPunct="0">
              <a:spcBef>
                <a:spcPct val="0"/>
              </a:spcBef>
              <a:spcAft>
                <a:spcPct val="0"/>
              </a:spcAft>
              <a:defRPr sz="2000">
                <a:solidFill>
                  <a:schemeClr val="tx1"/>
                </a:solidFill>
                <a:latin typeface="Arial" pitchFamily="34" charset="0"/>
                <a:cs typeface="B Nazanin" pitchFamily="2" charset="-78"/>
              </a:defRPr>
            </a:lvl8pPr>
            <a:lvl9pPr marL="3886200" indent="-228600" rtl="0" eaLnBrk="0" fontAlgn="base" hangingPunct="0">
              <a:spcBef>
                <a:spcPct val="0"/>
              </a:spcBef>
              <a:spcAft>
                <a:spcPct val="0"/>
              </a:spcAft>
              <a:defRPr sz="2000">
                <a:solidFill>
                  <a:schemeClr val="tx1"/>
                </a:solidFill>
                <a:latin typeface="Arial" pitchFamily="34" charset="0"/>
                <a:cs typeface="B Nazanin" pitchFamily="2" charset="-78"/>
              </a:defRPr>
            </a:lvl9pPr>
          </a:lstStyle>
          <a:p>
            <a:pPr algn="l" eaLnBrk="1" hangingPunct="1"/>
            <a:r>
              <a:rPr lang="en-US" sz="2800" dirty="0">
                <a:ln>
                  <a:solidFill>
                    <a:sysClr val="windowText" lastClr="000000"/>
                  </a:solidFill>
                </a:ln>
                <a:solidFill>
                  <a:schemeClr val="bg1"/>
                </a:solidFill>
                <a:cs typeface="B Titr" pitchFamily="2" charset="-78"/>
              </a:rPr>
              <a:t>    =</a:t>
            </a:r>
            <a:endParaRPr lang="fa-IR" sz="2800" dirty="0">
              <a:ln>
                <a:solidFill>
                  <a:sysClr val="windowText" lastClr="000000"/>
                </a:solidFill>
              </a:ln>
              <a:solidFill>
                <a:schemeClr val="bg1"/>
              </a:solidFill>
              <a:cs typeface="B Titr" pitchFamily="2" charset="-78"/>
            </a:endParaRPr>
          </a:p>
        </p:txBody>
      </p:sp>
      <p:sp>
        <p:nvSpPr>
          <p:cNvPr id="9" name="Rectangle 8"/>
          <p:cNvSpPr>
            <a:spLocks noChangeArrowheads="1"/>
          </p:cNvSpPr>
          <p:nvPr/>
        </p:nvSpPr>
        <p:spPr bwMode="auto">
          <a:xfrm>
            <a:off x="5105400" y="1758781"/>
            <a:ext cx="1676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u="sng" dirty="0">
                <a:ln>
                  <a:solidFill>
                    <a:sysClr val="windowText" lastClr="000000"/>
                  </a:solidFill>
                </a:ln>
                <a:solidFill>
                  <a:schemeClr val="bg1"/>
                </a:solidFill>
                <a:cs typeface="B Titr" pitchFamily="2" charset="-78"/>
              </a:rPr>
              <a:t> 7  </a:t>
            </a:r>
          </a:p>
          <a:p>
            <a:pPr algn="ctr"/>
            <a:r>
              <a:rPr lang="en-US" sz="3200" dirty="0">
                <a:ln>
                  <a:solidFill>
                    <a:sysClr val="windowText" lastClr="000000"/>
                  </a:solidFill>
                </a:ln>
                <a:solidFill>
                  <a:schemeClr val="bg1"/>
                </a:solidFill>
                <a:cs typeface="B Titr" pitchFamily="2" charset="-78"/>
              </a:rPr>
              <a:t>0.2</a:t>
            </a:r>
          </a:p>
        </p:txBody>
      </p:sp>
      <p:sp>
        <p:nvSpPr>
          <p:cNvPr id="10" name="TextBox 9"/>
          <p:cNvSpPr txBox="1">
            <a:spLocks noChangeArrowheads="1"/>
          </p:cNvSpPr>
          <p:nvPr/>
        </p:nvSpPr>
        <p:spPr bwMode="auto">
          <a:xfrm>
            <a:off x="5943600" y="1914357"/>
            <a:ext cx="2819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B Nazanin" pitchFamily="2" charset="-78"/>
              </a:defRPr>
            </a:lvl1pPr>
            <a:lvl2pPr marL="742950" indent="-285750" eaLnBrk="0" hangingPunct="0">
              <a:defRPr sz="2000">
                <a:solidFill>
                  <a:schemeClr val="tx1"/>
                </a:solidFill>
                <a:latin typeface="Arial" pitchFamily="34" charset="0"/>
                <a:cs typeface="B Nazanin" pitchFamily="2" charset="-78"/>
              </a:defRPr>
            </a:lvl2pPr>
            <a:lvl3pPr marL="1143000" indent="-228600" eaLnBrk="0" hangingPunct="0">
              <a:defRPr sz="2000">
                <a:solidFill>
                  <a:schemeClr val="tx1"/>
                </a:solidFill>
                <a:latin typeface="Arial" pitchFamily="34" charset="0"/>
                <a:cs typeface="B Nazanin" pitchFamily="2" charset="-78"/>
              </a:defRPr>
            </a:lvl3pPr>
            <a:lvl4pPr marL="1600200" indent="-228600" eaLnBrk="0" hangingPunct="0">
              <a:defRPr sz="2000">
                <a:solidFill>
                  <a:schemeClr val="tx1"/>
                </a:solidFill>
                <a:latin typeface="Arial" pitchFamily="34" charset="0"/>
                <a:cs typeface="B Nazanin" pitchFamily="2" charset="-78"/>
              </a:defRPr>
            </a:lvl4pPr>
            <a:lvl5pPr marL="2057400" indent="-228600" eaLnBrk="0" hangingPunct="0">
              <a:defRPr sz="2000">
                <a:solidFill>
                  <a:schemeClr val="tx1"/>
                </a:solidFill>
                <a:latin typeface="Arial" pitchFamily="34" charset="0"/>
                <a:cs typeface="B Nazanin" pitchFamily="2" charset="-78"/>
              </a:defRPr>
            </a:lvl5pPr>
            <a:lvl6pPr marL="2514600" indent="-228600" rtl="0" eaLnBrk="0" fontAlgn="base" hangingPunct="0">
              <a:spcBef>
                <a:spcPct val="0"/>
              </a:spcBef>
              <a:spcAft>
                <a:spcPct val="0"/>
              </a:spcAft>
              <a:defRPr sz="2000">
                <a:solidFill>
                  <a:schemeClr val="tx1"/>
                </a:solidFill>
                <a:latin typeface="Arial" pitchFamily="34" charset="0"/>
                <a:cs typeface="B Nazanin" pitchFamily="2" charset="-78"/>
              </a:defRPr>
            </a:lvl6pPr>
            <a:lvl7pPr marL="2971800" indent="-228600" rtl="0" eaLnBrk="0" fontAlgn="base" hangingPunct="0">
              <a:spcBef>
                <a:spcPct val="0"/>
              </a:spcBef>
              <a:spcAft>
                <a:spcPct val="0"/>
              </a:spcAft>
              <a:defRPr sz="2000">
                <a:solidFill>
                  <a:schemeClr val="tx1"/>
                </a:solidFill>
                <a:latin typeface="Arial" pitchFamily="34" charset="0"/>
                <a:cs typeface="B Nazanin" pitchFamily="2" charset="-78"/>
              </a:defRPr>
            </a:lvl7pPr>
            <a:lvl8pPr marL="3429000" indent="-228600" rtl="0" eaLnBrk="0" fontAlgn="base" hangingPunct="0">
              <a:spcBef>
                <a:spcPct val="0"/>
              </a:spcBef>
              <a:spcAft>
                <a:spcPct val="0"/>
              </a:spcAft>
              <a:defRPr sz="2000">
                <a:solidFill>
                  <a:schemeClr val="tx1"/>
                </a:solidFill>
                <a:latin typeface="Arial" pitchFamily="34" charset="0"/>
                <a:cs typeface="B Nazanin" pitchFamily="2" charset="-78"/>
              </a:defRPr>
            </a:lvl8pPr>
            <a:lvl9pPr marL="3886200" indent="-228600" rtl="0" eaLnBrk="0" fontAlgn="base" hangingPunct="0">
              <a:spcBef>
                <a:spcPct val="0"/>
              </a:spcBef>
              <a:spcAft>
                <a:spcPct val="0"/>
              </a:spcAft>
              <a:defRPr sz="2000">
                <a:solidFill>
                  <a:schemeClr val="tx1"/>
                </a:solidFill>
                <a:latin typeface="Arial" pitchFamily="34" charset="0"/>
                <a:cs typeface="B Nazanin" pitchFamily="2" charset="-78"/>
              </a:defRPr>
            </a:lvl9pPr>
          </a:lstStyle>
          <a:p>
            <a:pPr algn="l" eaLnBrk="1" hangingPunct="1"/>
            <a:r>
              <a:rPr lang="en-US" sz="2800" dirty="0">
                <a:ln>
                  <a:solidFill>
                    <a:sysClr val="windowText" lastClr="000000"/>
                  </a:solidFill>
                </a:ln>
                <a:solidFill>
                  <a:schemeClr val="bg1"/>
                </a:solidFill>
                <a:cs typeface="B Titr" pitchFamily="2" charset="-78"/>
              </a:rPr>
              <a:t>    =  </a:t>
            </a:r>
            <a:r>
              <a:rPr lang="en-US" sz="3600" dirty="0">
                <a:ln>
                  <a:solidFill>
                    <a:sysClr val="windowText" lastClr="000000"/>
                  </a:solidFill>
                </a:ln>
                <a:solidFill>
                  <a:schemeClr val="bg1"/>
                </a:solidFill>
                <a:cs typeface="B Titr" pitchFamily="2" charset="-78"/>
              </a:rPr>
              <a:t>35  </a:t>
            </a:r>
            <a:r>
              <a:rPr lang="fa-IR" sz="3600">
                <a:ln>
                  <a:solidFill>
                    <a:sysClr val="windowText" lastClr="000000"/>
                  </a:solidFill>
                </a:ln>
                <a:solidFill>
                  <a:schemeClr val="bg1"/>
                </a:solidFill>
                <a:cs typeface="B Titr" pitchFamily="2" charset="-78"/>
              </a:rPr>
              <a:t>ميليم</a:t>
            </a:r>
          </a:p>
        </p:txBody>
      </p:sp>
      <p:sp>
        <p:nvSpPr>
          <p:cNvPr id="192515" name="Rectangle 3"/>
          <p:cNvSpPr>
            <a:spLocks noChangeArrowheads="1"/>
          </p:cNvSpPr>
          <p:nvPr/>
        </p:nvSpPr>
        <p:spPr bwMode="auto">
          <a:xfrm>
            <a:off x="1524000" y="3358501"/>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eaLnBrk="0" hangingPunct="0"/>
            <a:r>
              <a:rPr lang="fa-IR" sz="3200" dirty="0">
                <a:ln>
                  <a:solidFill>
                    <a:sysClr val="windowText" lastClr="000000"/>
                  </a:solidFill>
                </a:ln>
                <a:solidFill>
                  <a:srgbClr val="FFFFFF"/>
                </a:solidFill>
                <a:cs typeface="B Titr" pitchFamily="2" charset="-78"/>
              </a:rPr>
              <a:t>مثال 2 : با دوربین دیده بانی به خودرویی که از فاصله ی 200 متری ما در حال عبور است نگاه می کنیم ، 10 میلیم را می پوشاند ، طول خودرو را چقدر تخمین می زنید؟</a:t>
            </a:r>
            <a:endParaRPr lang="fa-IR" sz="3200" dirty="0">
              <a:ln>
                <a:solidFill>
                  <a:sysClr val="windowText" lastClr="000000"/>
                </a:solidFill>
              </a:ln>
              <a:cs typeface="B Titr" pitchFamily="2" charset="-78"/>
            </a:endParaRPr>
          </a:p>
        </p:txBody>
      </p:sp>
      <p:sp>
        <p:nvSpPr>
          <p:cNvPr id="12" name="Rectangle 2"/>
          <p:cNvSpPr>
            <a:spLocks noChangeArrowheads="1"/>
          </p:cNvSpPr>
          <p:nvPr/>
        </p:nvSpPr>
        <p:spPr bwMode="auto">
          <a:xfrm>
            <a:off x="1676400" y="4463242"/>
            <a:ext cx="2819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eaLnBrk="0" hangingPunct="0"/>
            <a:r>
              <a:rPr lang="en-US" sz="3200" dirty="0">
                <a:ln>
                  <a:solidFill>
                    <a:sysClr val="windowText" lastClr="000000"/>
                  </a:solidFill>
                </a:ln>
                <a:solidFill>
                  <a:schemeClr val="bg1"/>
                </a:solidFill>
                <a:latin typeface="Times New Roman" pitchFamily="18" charset="0"/>
                <a:cs typeface="B Titr" pitchFamily="2" charset="-78"/>
              </a:rPr>
              <a:t>W= ?</a:t>
            </a:r>
          </a:p>
          <a:p>
            <a:pPr algn="l" eaLnBrk="0" hangingPunct="0"/>
            <a:r>
              <a:rPr lang="en-US" sz="3200" dirty="0">
                <a:ln>
                  <a:solidFill>
                    <a:sysClr val="windowText" lastClr="000000"/>
                  </a:solidFill>
                </a:ln>
                <a:solidFill>
                  <a:schemeClr val="bg1"/>
                </a:solidFill>
                <a:latin typeface="Times New Roman" pitchFamily="18" charset="0"/>
                <a:cs typeface="B Titr" pitchFamily="2" charset="-78"/>
              </a:rPr>
              <a:t>R =500m = 0.5 Km</a:t>
            </a:r>
          </a:p>
          <a:p>
            <a:pPr algn="l" eaLnBrk="0" hangingPunct="0"/>
            <a:r>
              <a:rPr lang="en-US" sz="3200" dirty="0">
                <a:ln>
                  <a:solidFill>
                    <a:sysClr val="windowText" lastClr="000000"/>
                  </a:solidFill>
                </a:ln>
                <a:solidFill>
                  <a:schemeClr val="bg1"/>
                </a:solidFill>
                <a:latin typeface="Times New Roman" pitchFamily="18" charset="0"/>
                <a:cs typeface="B Titr" pitchFamily="2" charset="-78"/>
              </a:rPr>
              <a:t>M = 10 </a:t>
            </a:r>
            <a:r>
              <a:rPr lang="fa-IR" sz="3200">
                <a:ln>
                  <a:solidFill>
                    <a:sysClr val="windowText" lastClr="000000"/>
                  </a:solidFill>
                </a:ln>
                <a:solidFill>
                  <a:schemeClr val="bg1"/>
                </a:solidFill>
                <a:latin typeface="Times New Roman" pitchFamily="18" charset="0"/>
                <a:cs typeface="B Titr" pitchFamily="2" charset="-78"/>
              </a:rPr>
              <a:t>ميليم</a:t>
            </a:r>
            <a:r>
              <a:rPr lang="en-US" sz="3200" dirty="0">
                <a:ln>
                  <a:solidFill>
                    <a:sysClr val="windowText" lastClr="000000"/>
                  </a:solidFill>
                </a:ln>
                <a:solidFill>
                  <a:schemeClr val="bg1"/>
                </a:solidFill>
                <a:latin typeface="Times New Roman" pitchFamily="18" charset="0"/>
                <a:cs typeface="B Titr" pitchFamily="2" charset="-78"/>
              </a:rPr>
              <a:t>                                      </a:t>
            </a:r>
          </a:p>
        </p:txBody>
      </p:sp>
      <p:sp>
        <p:nvSpPr>
          <p:cNvPr id="13" name="TextBox 12"/>
          <p:cNvSpPr txBox="1">
            <a:spLocks noChangeArrowheads="1"/>
          </p:cNvSpPr>
          <p:nvPr/>
        </p:nvSpPr>
        <p:spPr bwMode="auto">
          <a:xfrm>
            <a:off x="4799856" y="5157192"/>
            <a:ext cx="838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B Nazanin" pitchFamily="2" charset="-78"/>
              </a:defRPr>
            </a:lvl1pPr>
            <a:lvl2pPr marL="742950" indent="-285750" eaLnBrk="0" hangingPunct="0">
              <a:defRPr sz="2000">
                <a:solidFill>
                  <a:schemeClr val="tx1"/>
                </a:solidFill>
                <a:latin typeface="Arial" pitchFamily="34" charset="0"/>
                <a:cs typeface="B Nazanin" pitchFamily="2" charset="-78"/>
              </a:defRPr>
            </a:lvl2pPr>
            <a:lvl3pPr marL="1143000" indent="-228600" eaLnBrk="0" hangingPunct="0">
              <a:defRPr sz="2000">
                <a:solidFill>
                  <a:schemeClr val="tx1"/>
                </a:solidFill>
                <a:latin typeface="Arial" pitchFamily="34" charset="0"/>
                <a:cs typeface="B Nazanin" pitchFamily="2" charset="-78"/>
              </a:defRPr>
            </a:lvl3pPr>
            <a:lvl4pPr marL="1600200" indent="-228600" eaLnBrk="0" hangingPunct="0">
              <a:defRPr sz="2000">
                <a:solidFill>
                  <a:schemeClr val="tx1"/>
                </a:solidFill>
                <a:latin typeface="Arial" pitchFamily="34" charset="0"/>
                <a:cs typeface="B Nazanin" pitchFamily="2" charset="-78"/>
              </a:defRPr>
            </a:lvl4pPr>
            <a:lvl5pPr marL="2057400" indent="-228600" eaLnBrk="0" hangingPunct="0">
              <a:defRPr sz="2000">
                <a:solidFill>
                  <a:schemeClr val="tx1"/>
                </a:solidFill>
                <a:latin typeface="Arial" pitchFamily="34" charset="0"/>
                <a:cs typeface="B Nazanin" pitchFamily="2" charset="-78"/>
              </a:defRPr>
            </a:lvl5pPr>
            <a:lvl6pPr marL="2514600" indent="-228600" rtl="0" eaLnBrk="0" fontAlgn="base" hangingPunct="0">
              <a:spcBef>
                <a:spcPct val="0"/>
              </a:spcBef>
              <a:spcAft>
                <a:spcPct val="0"/>
              </a:spcAft>
              <a:defRPr sz="2000">
                <a:solidFill>
                  <a:schemeClr val="tx1"/>
                </a:solidFill>
                <a:latin typeface="Arial" pitchFamily="34" charset="0"/>
                <a:cs typeface="B Nazanin" pitchFamily="2" charset="-78"/>
              </a:defRPr>
            </a:lvl6pPr>
            <a:lvl7pPr marL="2971800" indent="-228600" rtl="0" eaLnBrk="0" fontAlgn="base" hangingPunct="0">
              <a:spcBef>
                <a:spcPct val="0"/>
              </a:spcBef>
              <a:spcAft>
                <a:spcPct val="0"/>
              </a:spcAft>
              <a:defRPr sz="2000">
                <a:solidFill>
                  <a:schemeClr val="tx1"/>
                </a:solidFill>
                <a:latin typeface="Arial" pitchFamily="34" charset="0"/>
                <a:cs typeface="B Nazanin" pitchFamily="2" charset="-78"/>
              </a:defRPr>
            </a:lvl7pPr>
            <a:lvl8pPr marL="3429000" indent="-228600" rtl="0" eaLnBrk="0" fontAlgn="base" hangingPunct="0">
              <a:spcBef>
                <a:spcPct val="0"/>
              </a:spcBef>
              <a:spcAft>
                <a:spcPct val="0"/>
              </a:spcAft>
              <a:defRPr sz="2000">
                <a:solidFill>
                  <a:schemeClr val="tx1"/>
                </a:solidFill>
                <a:latin typeface="Arial" pitchFamily="34" charset="0"/>
                <a:cs typeface="B Nazanin" pitchFamily="2" charset="-78"/>
              </a:defRPr>
            </a:lvl8pPr>
            <a:lvl9pPr marL="3886200" indent="-228600" rtl="0" eaLnBrk="0" fontAlgn="base" hangingPunct="0">
              <a:spcBef>
                <a:spcPct val="0"/>
              </a:spcBef>
              <a:spcAft>
                <a:spcPct val="0"/>
              </a:spcAft>
              <a:defRPr sz="2000">
                <a:solidFill>
                  <a:schemeClr val="tx1"/>
                </a:solidFill>
                <a:latin typeface="Arial" pitchFamily="34" charset="0"/>
                <a:cs typeface="B Nazanin" pitchFamily="2" charset="-78"/>
              </a:defRPr>
            </a:lvl9pPr>
          </a:lstStyle>
          <a:p>
            <a:pPr algn="l" eaLnBrk="1" hangingPunct="1"/>
            <a:r>
              <a:rPr lang="en-US" sz="2800" dirty="0">
                <a:ln>
                  <a:solidFill>
                    <a:sysClr val="windowText" lastClr="000000"/>
                  </a:solidFill>
                </a:ln>
                <a:solidFill>
                  <a:schemeClr val="bg1"/>
                </a:solidFill>
                <a:cs typeface="B Titr" pitchFamily="2" charset="-78"/>
              </a:rPr>
              <a:t>M =</a:t>
            </a:r>
            <a:endParaRPr lang="fa-IR" sz="2800" dirty="0">
              <a:ln>
                <a:solidFill>
                  <a:sysClr val="windowText" lastClr="000000"/>
                </a:solidFill>
              </a:ln>
              <a:solidFill>
                <a:schemeClr val="bg1"/>
              </a:solidFill>
              <a:cs typeface="B Titr" pitchFamily="2" charset="-78"/>
            </a:endParaRPr>
          </a:p>
        </p:txBody>
      </p:sp>
      <p:sp>
        <p:nvSpPr>
          <p:cNvPr id="14" name="Rectangle 13"/>
          <p:cNvSpPr>
            <a:spLocks noChangeArrowheads="1"/>
          </p:cNvSpPr>
          <p:nvPr/>
        </p:nvSpPr>
        <p:spPr bwMode="auto">
          <a:xfrm>
            <a:off x="5375920" y="5013177"/>
            <a:ext cx="60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u="sng" dirty="0">
                <a:ln>
                  <a:solidFill>
                    <a:sysClr val="windowText" lastClr="000000"/>
                  </a:solidFill>
                </a:ln>
                <a:solidFill>
                  <a:schemeClr val="bg1"/>
                </a:solidFill>
                <a:cs typeface="B Titr" pitchFamily="2" charset="-78"/>
              </a:rPr>
              <a:t>W</a:t>
            </a:r>
          </a:p>
          <a:p>
            <a:pPr algn="ctr"/>
            <a:r>
              <a:rPr lang="en-US" sz="2400" dirty="0">
                <a:ln>
                  <a:solidFill>
                    <a:sysClr val="windowText" lastClr="000000"/>
                  </a:solidFill>
                </a:ln>
                <a:solidFill>
                  <a:schemeClr val="bg1"/>
                </a:solidFill>
                <a:cs typeface="B Titr" pitchFamily="2" charset="-78"/>
              </a:rPr>
              <a:t>R</a:t>
            </a:r>
          </a:p>
        </p:txBody>
      </p:sp>
      <p:sp>
        <p:nvSpPr>
          <p:cNvPr id="16" name="Rectangle 15"/>
          <p:cNvSpPr>
            <a:spLocks noChangeArrowheads="1"/>
          </p:cNvSpPr>
          <p:nvPr/>
        </p:nvSpPr>
        <p:spPr bwMode="auto">
          <a:xfrm>
            <a:off x="6934200" y="4894217"/>
            <a:ext cx="990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u="sng" dirty="0">
                <a:ln>
                  <a:solidFill>
                    <a:sysClr val="windowText" lastClr="000000"/>
                  </a:solidFill>
                </a:ln>
                <a:solidFill>
                  <a:schemeClr val="bg1"/>
                </a:solidFill>
                <a:cs typeface="B Titr" pitchFamily="2" charset="-78"/>
              </a:rPr>
              <a:t> W </a:t>
            </a:r>
          </a:p>
          <a:p>
            <a:pPr algn="ctr"/>
            <a:r>
              <a:rPr lang="en-US" sz="3200" dirty="0">
                <a:ln>
                  <a:solidFill>
                    <a:sysClr val="windowText" lastClr="000000"/>
                  </a:solidFill>
                </a:ln>
                <a:solidFill>
                  <a:schemeClr val="bg1"/>
                </a:solidFill>
                <a:cs typeface="B Titr" pitchFamily="2" charset="-78"/>
              </a:rPr>
              <a:t>0.5</a:t>
            </a:r>
          </a:p>
        </p:txBody>
      </p:sp>
      <p:sp>
        <p:nvSpPr>
          <p:cNvPr id="192516" name="AutoShape 4"/>
          <p:cNvSpPr>
            <a:spLocks noChangeArrowheads="1"/>
          </p:cNvSpPr>
          <p:nvPr/>
        </p:nvSpPr>
        <p:spPr bwMode="auto">
          <a:xfrm>
            <a:off x="5943600" y="5199017"/>
            <a:ext cx="571500" cy="304800"/>
          </a:xfrm>
          <a:prstGeom prst="rightArrow">
            <a:avLst>
              <a:gd name="adj1" fmla="val 50000"/>
              <a:gd name="adj2" fmla="val 125000"/>
            </a:avLst>
          </a:prstGeom>
          <a:solidFill>
            <a:srgbClr val="FFFFFF"/>
          </a:solidFill>
          <a:ln w="9525">
            <a:solidFill>
              <a:srgbClr val="000000"/>
            </a:solidFill>
            <a:miter lim="800000"/>
            <a:headEnd/>
            <a:tailEnd/>
          </a:ln>
        </p:spPr>
        <p:txBody>
          <a:bodyPr/>
          <a:lstStyle/>
          <a:p>
            <a:endParaRPr lang="fa-IR" sz="2400">
              <a:ln>
                <a:solidFill>
                  <a:sysClr val="windowText" lastClr="000000"/>
                </a:solidFill>
              </a:ln>
              <a:cs typeface="B Titr" pitchFamily="2" charset="-78"/>
            </a:endParaRPr>
          </a:p>
        </p:txBody>
      </p:sp>
      <p:sp>
        <p:nvSpPr>
          <p:cNvPr id="18" name="TextBox 17"/>
          <p:cNvSpPr txBox="1">
            <a:spLocks noChangeArrowheads="1"/>
          </p:cNvSpPr>
          <p:nvPr/>
        </p:nvSpPr>
        <p:spPr bwMode="auto">
          <a:xfrm>
            <a:off x="6384032" y="5138028"/>
            <a:ext cx="10073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B Nazanin" pitchFamily="2" charset="-78"/>
              </a:defRPr>
            </a:lvl1pPr>
            <a:lvl2pPr marL="742950" indent="-285750" eaLnBrk="0" hangingPunct="0">
              <a:defRPr sz="2000">
                <a:solidFill>
                  <a:schemeClr val="tx1"/>
                </a:solidFill>
                <a:latin typeface="Arial" pitchFamily="34" charset="0"/>
                <a:cs typeface="B Nazanin" pitchFamily="2" charset="-78"/>
              </a:defRPr>
            </a:lvl2pPr>
            <a:lvl3pPr marL="1143000" indent="-228600" eaLnBrk="0" hangingPunct="0">
              <a:defRPr sz="2000">
                <a:solidFill>
                  <a:schemeClr val="tx1"/>
                </a:solidFill>
                <a:latin typeface="Arial" pitchFamily="34" charset="0"/>
                <a:cs typeface="B Nazanin" pitchFamily="2" charset="-78"/>
              </a:defRPr>
            </a:lvl3pPr>
            <a:lvl4pPr marL="1600200" indent="-228600" eaLnBrk="0" hangingPunct="0">
              <a:defRPr sz="2000">
                <a:solidFill>
                  <a:schemeClr val="tx1"/>
                </a:solidFill>
                <a:latin typeface="Arial" pitchFamily="34" charset="0"/>
                <a:cs typeface="B Nazanin" pitchFamily="2" charset="-78"/>
              </a:defRPr>
            </a:lvl4pPr>
            <a:lvl5pPr marL="2057400" indent="-228600" eaLnBrk="0" hangingPunct="0">
              <a:defRPr sz="2000">
                <a:solidFill>
                  <a:schemeClr val="tx1"/>
                </a:solidFill>
                <a:latin typeface="Arial" pitchFamily="34" charset="0"/>
                <a:cs typeface="B Nazanin" pitchFamily="2" charset="-78"/>
              </a:defRPr>
            </a:lvl5pPr>
            <a:lvl6pPr marL="2514600" indent="-228600" rtl="0" eaLnBrk="0" fontAlgn="base" hangingPunct="0">
              <a:spcBef>
                <a:spcPct val="0"/>
              </a:spcBef>
              <a:spcAft>
                <a:spcPct val="0"/>
              </a:spcAft>
              <a:defRPr sz="2000">
                <a:solidFill>
                  <a:schemeClr val="tx1"/>
                </a:solidFill>
                <a:latin typeface="Arial" pitchFamily="34" charset="0"/>
                <a:cs typeface="B Nazanin" pitchFamily="2" charset="-78"/>
              </a:defRPr>
            </a:lvl6pPr>
            <a:lvl7pPr marL="2971800" indent="-228600" rtl="0" eaLnBrk="0" fontAlgn="base" hangingPunct="0">
              <a:spcBef>
                <a:spcPct val="0"/>
              </a:spcBef>
              <a:spcAft>
                <a:spcPct val="0"/>
              </a:spcAft>
              <a:defRPr sz="2000">
                <a:solidFill>
                  <a:schemeClr val="tx1"/>
                </a:solidFill>
                <a:latin typeface="Arial" pitchFamily="34" charset="0"/>
                <a:cs typeface="B Nazanin" pitchFamily="2" charset="-78"/>
              </a:defRPr>
            </a:lvl7pPr>
            <a:lvl8pPr marL="3429000" indent="-228600" rtl="0" eaLnBrk="0" fontAlgn="base" hangingPunct="0">
              <a:spcBef>
                <a:spcPct val="0"/>
              </a:spcBef>
              <a:spcAft>
                <a:spcPct val="0"/>
              </a:spcAft>
              <a:defRPr sz="2000">
                <a:solidFill>
                  <a:schemeClr val="tx1"/>
                </a:solidFill>
                <a:latin typeface="Arial" pitchFamily="34" charset="0"/>
                <a:cs typeface="B Nazanin" pitchFamily="2" charset="-78"/>
              </a:defRPr>
            </a:lvl8pPr>
            <a:lvl9pPr marL="3886200" indent="-228600" rtl="0" eaLnBrk="0" fontAlgn="base" hangingPunct="0">
              <a:spcBef>
                <a:spcPct val="0"/>
              </a:spcBef>
              <a:spcAft>
                <a:spcPct val="0"/>
              </a:spcAft>
              <a:defRPr sz="2000">
                <a:solidFill>
                  <a:schemeClr val="tx1"/>
                </a:solidFill>
                <a:latin typeface="Arial" pitchFamily="34" charset="0"/>
                <a:cs typeface="B Nazanin" pitchFamily="2" charset="-78"/>
              </a:defRPr>
            </a:lvl9pPr>
          </a:lstStyle>
          <a:p>
            <a:pPr algn="l" eaLnBrk="1" hangingPunct="1"/>
            <a:r>
              <a:rPr lang="en-US" sz="2800" dirty="0">
                <a:ln>
                  <a:solidFill>
                    <a:sysClr val="windowText" lastClr="000000"/>
                  </a:solidFill>
                </a:ln>
                <a:solidFill>
                  <a:schemeClr val="bg1"/>
                </a:solidFill>
                <a:cs typeface="B Titr" pitchFamily="2" charset="-78"/>
              </a:rPr>
              <a:t>10 =</a:t>
            </a:r>
            <a:endParaRPr lang="fa-IR" sz="2800" dirty="0">
              <a:ln>
                <a:solidFill>
                  <a:sysClr val="windowText" lastClr="000000"/>
                </a:solidFill>
              </a:ln>
              <a:solidFill>
                <a:schemeClr val="bg1"/>
              </a:solidFill>
              <a:cs typeface="B Titr" pitchFamily="2" charset="-78"/>
            </a:endParaRPr>
          </a:p>
        </p:txBody>
      </p:sp>
      <p:sp>
        <p:nvSpPr>
          <p:cNvPr id="19" name="AutoShape 4"/>
          <p:cNvSpPr>
            <a:spLocks noChangeArrowheads="1"/>
          </p:cNvSpPr>
          <p:nvPr/>
        </p:nvSpPr>
        <p:spPr bwMode="auto">
          <a:xfrm>
            <a:off x="7734300" y="5122817"/>
            <a:ext cx="571500" cy="304800"/>
          </a:xfrm>
          <a:prstGeom prst="rightArrow">
            <a:avLst>
              <a:gd name="adj1" fmla="val 50000"/>
              <a:gd name="adj2" fmla="val 125000"/>
            </a:avLst>
          </a:prstGeom>
          <a:solidFill>
            <a:srgbClr val="FFFFFF"/>
          </a:solidFill>
          <a:ln w="9525">
            <a:solidFill>
              <a:srgbClr val="000000"/>
            </a:solidFill>
            <a:miter lim="800000"/>
            <a:headEnd/>
            <a:tailEnd/>
          </a:ln>
        </p:spPr>
        <p:txBody>
          <a:bodyPr/>
          <a:lstStyle/>
          <a:p>
            <a:endParaRPr lang="fa-IR" sz="2400">
              <a:ln>
                <a:solidFill>
                  <a:sysClr val="windowText" lastClr="000000"/>
                </a:solidFill>
              </a:ln>
              <a:cs typeface="B Titr" pitchFamily="2" charset="-78"/>
            </a:endParaRPr>
          </a:p>
        </p:txBody>
      </p:sp>
      <p:sp>
        <p:nvSpPr>
          <p:cNvPr id="105489" name="TextBox 19"/>
          <p:cNvSpPr txBox="1">
            <a:spLocks noChangeArrowheads="1"/>
          </p:cNvSpPr>
          <p:nvPr/>
        </p:nvSpPr>
        <p:spPr bwMode="auto">
          <a:xfrm>
            <a:off x="8305800" y="4970418"/>
            <a:ext cx="20386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B Nazanin" pitchFamily="2" charset="-78"/>
              </a:defRPr>
            </a:lvl1pPr>
            <a:lvl2pPr marL="742950" indent="-285750" eaLnBrk="0" hangingPunct="0">
              <a:defRPr sz="2000">
                <a:solidFill>
                  <a:schemeClr val="tx1"/>
                </a:solidFill>
                <a:latin typeface="Arial" pitchFamily="34" charset="0"/>
                <a:cs typeface="B Nazanin" pitchFamily="2" charset="-78"/>
              </a:defRPr>
            </a:lvl2pPr>
            <a:lvl3pPr marL="1143000" indent="-228600" eaLnBrk="0" hangingPunct="0">
              <a:defRPr sz="2000">
                <a:solidFill>
                  <a:schemeClr val="tx1"/>
                </a:solidFill>
                <a:latin typeface="Arial" pitchFamily="34" charset="0"/>
                <a:cs typeface="B Nazanin" pitchFamily="2" charset="-78"/>
              </a:defRPr>
            </a:lvl3pPr>
            <a:lvl4pPr marL="1600200" indent="-228600" eaLnBrk="0" hangingPunct="0">
              <a:defRPr sz="2000">
                <a:solidFill>
                  <a:schemeClr val="tx1"/>
                </a:solidFill>
                <a:latin typeface="Arial" pitchFamily="34" charset="0"/>
                <a:cs typeface="B Nazanin" pitchFamily="2" charset="-78"/>
              </a:defRPr>
            </a:lvl4pPr>
            <a:lvl5pPr marL="2057400" indent="-228600" eaLnBrk="0" hangingPunct="0">
              <a:defRPr sz="2000">
                <a:solidFill>
                  <a:schemeClr val="tx1"/>
                </a:solidFill>
                <a:latin typeface="Arial" pitchFamily="34" charset="0"/>
                <a:cs typeface="B Nazanin" pitchFamily="2" charset="-78"/>
              </a:defRPr>
            </a:lvl5pPr>
            <a:lvl6pPr marL="2514600" indent="-228600" rtl="0" eaLnBrk="0" fontAlgn="base" hangingPunct="0">
              <a:spcBef>
                <a:spcPct val="0"/>
              </a:spcBef>
              <a:spcAft>
                <a:spcPct val="0"/>
              </a:spcAft>
              <a:defRPr sz="2000">
                <a:solidFill>
                  <a:schemeClr val="tx1"/>
                </a:solidFill>
                <a:latin typeface="Arial" pitchFamily="34" charset="0"/>
                <a:cs typeface="B Nazanin" pitchFamily="2" charset="-78"/>
              </a:defRPr>
            </a:lvl6pPr>
            <a:lvl7pPr marL="2971800" indent="-228600" rtl="0" eaLnBrk="0" fontAlgn="base" hangingPunct="0">
              <a:spcBef>
                <a:spcPct val="0"/>
              </a:spcBef>
              <a:spcAft>
                <a:spcPct val="0"/>
              </a:spcAft>
              <a:defRPr sz="2000">
                <a:solidFill>
                  <a:schemeClr val="tx1"/>
                </a:solidFill>
                <a:latin typeface="Arial" pitchFamily="34" charset="0"/>
                <a:cs typeface="B Nazanin" pitchFamily="2" charset="-78"/>
              </a:defRPr>
            </a:lvl7pPr>
            <a:lvl8pPr marL="3429000" indent="-228600" rtl="0" eaLnBrk="0" fontAlgn="base" hangingPunct="0">
              <a:spcBef>
                <a:spcPct val="0"/>
              </a:spcBef>
              <a:spcAft>
                <a:spcPct val="0"/>
              </a:spcAft>
              <a:defRPr sz="2000">
                <a:solidFill>
                  <a:schemeClr val="tx1"/>
                </a:solidFill>
                <a:latin typeface="Arial" pitchFamily="34" charset="0"/>
                <a:cs typeface="B Nazanin" pitchFamily="2" charset="-78"/>
              </a:defRPr>
            </a:lvl8pPr>
            <a:lvl9pPr marL="3886200" indent="-228600" rtl="0" eaLnBrk="0" fontAlgn="base" hangingPunct="0">
              <a:spcBef>
                <a:spcPct val="0"/>
              </a:spcBef>
              <a:spcAft>
                <a:spcPct val="0"/>
              </a:spcAft>
              <a:defRPr sz="2000">
                <a:solidFill>
                  <a:schemeClr val="tx1"/>
                </a:solidFill>
                <a:latin typeface="Arial" pitchFamily="34" charset="0"/>
                <a:cs typeface="B Nazanin" pitchFamily="2" charset="-78"/>
              </a:defRPr>
            </a:lvl9pPr>
          </a:lstStyle>
          <a:p>
            <a:pPr algn="l" eaLnBrk="1" hangingPunct="1"/>
            <a:r>
              <a:rPr lang="en-US" sz="2800" dirty="0">
                <a:ln>
                  <a:solidFill>
                    <a:sysClr val="windowText" lastClr="000000"/>
                  </a:solidFill>
                </a:ln>
                <a:solidFill>
                  <a:schemeClr val="bg1"/>
                </a:solidFill>
                <a:cs typeface="B Titr" pitchFamily="2" charset="-78"/>
              </a:rPr>
              <a:t>W = </a:t>
            </a:r>
            <a:r>
              <a:rPr lang="en-US" sz="3600" dirty="0">
                <a:ln>
                  <a:solidFill>
                    <a:sysClr val="windowText" lastClr="000000"/>
                  </a:solidFill>
                </a:ln>
                <a:solidFill>
                  <a:schemeClr val="bg1"/>
                </a:solidFill>
                <a:cs typeface="B Titr" pitchFamily="2" charset="-78"/>
              </a:rPr>
              <a:t>5</a:t>
            </a:r>
            <a:r>
              <a:rPr lang="en-US" sz="2800" dirty="0">
                <a:ln>
                  <a:solidFill>
                    <a:sysClr val="windowText" lastClr="000000"/>
                  </a:solidFill>
                </a:ln>
                <a:solidFill>
                  <a:schemeClr val="bg1"/>
                </a:solidFill>
                <a:cs typeface="B Titr" pitchFamily="2" charset="-78"/>
              </a:rPr>
              <a:t> m</a:t>
            </a:r>
            <a:endParaRPr lang="fa-IR" sz="2800" dirty="0">
              <a:ln>
                <a:solidFill>
                  <a:sysClr val="windowText" lastClr="000000"/>
                </a:solidFill>
              </a:ln>
              <a:solidFill>
                <a:schemeClr val="bg1"/>
              </a:solidFill>
              <a:cs typeface="B Titr" pitchFamily="2" charset="-78"/>
            </a:endParaRPr>
          </a:p>
        </p:txBody>
      </p:sp>
    </p:spTree>
    <p:extLst>
      <p:ext uri="{BB962C8B-B14F-4D97-AF65-F5344CB8AC3E}">
        <p14:creationId xmlns:p14="http://schemas.microsoft.com/office/powerpoint/2010/main" val="38154429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1000"/>
                                  </p:stCondLst>
                                  <p:childTnLst>
                                    <p:set>
                                      <p:cBhvr>
                                        <p:cTn id="6" dur="1" fill="hold">
                                          <p:stCondLst>
                                            <p:cond delay="0"/>
                                          </p:stCondLst>
                                        </p:cTn>
                                        <p:tgtEl>
                                          <p:spTgt spid="192513">
                                            <p:txEl>
                                              <p:pRg st="0" end="0"/>
                                            </p:txEl>
                                          </p:spTgt>
                                        </p:tgtEl>
                                        <p:attrNameLst>
                                          <p:attrName>style.visibility</p:attrName>
                                        </p:attrNameLst>
                                      </p:cBhvr>
                                      <p:to>
                                        <p:strVal val="visible"/>
                                      </p:to>
                                    </p:set>
                                    <p:animEffect transition="in" filter="fade">
                                      <p:cBhvr>
                                        <p:cTn id="7" dur="1000"/>
                                        <p:tgtEl>
                                          <p:spTgt spid="192513">
                                            <p:txEl>
                                              <p:pRg st="0" end="0"/>
                                            </p:txEl>
                                          </p:spTgt>
                                        </p:tgtEl>
                                      </p:cBhvr>
                                    </p:animEffect>
                                    <p:anim calcmode="lin" valueType="num">
                                      <p:cBhvr>
                                        <p:cTn id="8" dur="1000" fill="hold"/>
                                        <p:tgtEl>
                                          <p:spTgt spid="1925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25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afterGroup">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92514"/>
                                        </p:tgtEl>
                                        <p:attrNameLst>
                                          <p:attrName>style.visibility</p:attrName>
                                        </p:attrNameLst>
                                      </p:cBhvr>
                                      <p:to>
                                        <p:strVal val="visible"/>
                                      </p:to>
                                    </p:set>
                                    <p:anim calcmode="lin" valueType="num">
                                      <p:cBhvr>
                                        <p:cTn id="14" dur="1000" fill="hold"/>
                                        <p:tgtEl>
                                          <p:spTgt spid="192514"/>
                                        </p:tgtEl>
                                        <p:attrNameLst>
                                          <p:attrName>ppt_w</p:attrName>
                                        </p:attrNameLst>
                                      </p:cBhvr>
                                      <p:tavLst>
                                        <p:tav tm="0">
                                          <p:val>
                                            <p:fltVal val="0"/>
                                          </p:val>
                                        </p:tav>
                                        <p:tav tm="100000">
                                          <p:val>
                                            <p:strVal val="#ppt_w"/>
                                          </p:val>
                                        </p:tav>
                                      </p:tavLst>
                                    </p:anim>
                                    <p:anim calcmode="lin" valueType="num">
                                      <p:cBhvr>
                                        <p:cTn id="15" dur="1000" fill="hold"/>
                                        <p:tgtEl>
                                          <p:spTgt spid="192514"/>
                                        </p:tgtEl>
                                        <p:attrNameLst>
                                          <p:attrName>ppt_h</p:attrName>
                                        </p:attrNameLst>
                                      </p:cBhvr>
                                      <p:tavLst>
                                        <p:tav tm="0">
                                          <p:val>
                                            <p:fltVal val="0"/>
                                          </p:val>
                                        </p:tav>
                                        <p:tav tm="100000">
                                          <p:val>
                                            <p:strVal val="#ppt_h"/>
                                          </p:val>
                                        </p:tav>
                                      </p:tavLst>
                                    </p:anim>
                                    <p:anim calcmode="lin" valueType="num">
                                      <p:cBhvr>
                                        <p:cTn id="16" dur="1000" fill="hold"/>
                                        <p:tgtEl>
                                          <p:spTgt spid="192514"/>
                                        </p:tgtEl>
                                        <p:attrNameLst>
                                          <p:attrName>style.rotation</p:attrName>
                                        </p:attrNameLst>
                                      </p:cBhvr>
                                      <p:tavLst>
                                        <p:tav tm="0">
                                          <p:val>
                                            <p:fltVal val="90"/>
                                          </p:val>
                                        </p:tav>
                                        <p:tav tm="100000">
                                          <p:val>
                                            <p:fltVal val="0"/>
                                          </p:val>
                                        </p:tav>
                                      </p:tavLst>
                                    </p:anim>
                                    <p:animEffect transition="in" filter="fade">
                                      <p:cBhvr>
                                        <p:cTn id="17" dur="1000"/>
                                        <p:tgtEl>
                                          <p:spTgt spid="1925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nodeType="after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nodeType="afterGroup">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92515"/>
                                        </p:tgtEl>
                                        <p:attrNameLst>
                                          <p:attrName>style.visibility</p:attrName>
                                        </p:attrNameLst>
                                      </p:cBhvr>
                                      <p:to>
                                        <p:strVal val="visible"/>
                                      </p:to>
                                    </p:set>
                                    <p:animEffect transition="in" filter="fade">
                                      <p:cBhvr>
                                        <p:cTn id="47" dur="1000"/>
                                        <p:tgtEl>
                                          <p:spTgt spid="192515"/>
                                        </p:tgtEl>
                                      </p:cBhvr>
                                    </p:animEffect>
                                    <p:anim calcmode="lin" valueType="num">
                                      <p:cBhvr>
                                        <p:cTn id="48" dur="1000" fill="hold"/>
                                        <p:tgtEl>
                                          <p:spTgt spid="192515"/>
                                        </p:tgtEl>
                                        <p:attrNameLst>
                                          <p:attrName>ppt_x</p:attrName>
                                        </p:attrNameLst>
                                      </p:cBhvr>
                                      <p:tavLst>
                                        <p:tav tm="0">
                                          <p:val>
                                            <p:strVal val="#ppt_x"/>
                                          </p:val>
                                        </p:tav>
                                        <p:tav tm="100000">
                                          <p:val>
                                            <p:strVal val="#ppt_x"/>
                                          </p:val>
                                        </p:tav>
                                      </p:tavLst>
                                    </p:anim>
                                    <p:anim calcmode="lin" valueType="num">
                                      <p:cBhvr>
                                        <p:cTn id="49" dur="1000" fill="hold"/>
                                        <p:tgtEl>
                                          <p:spTgt spid="1925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nodeType="afterGroup">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nodeType="afterGroup">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192516"/>
                                        </p:tgtEl>
                                        <p:attrNameLst>
                                          <p:attrName>style.visibility</p:attrName>
                                        </p:attrNameLst>
                                      </p:cBhvr>
                                      <p:to>
                                        <p:strVal val="visible"/>
                                      </p:to>
                                    </p:set>
                                    <p:animEffect transition="in" filter="fade">
                                      <p:cBhvr>
                                        <p:cTn id="75" dur="1000"/>
                                        <p:tgtEl>
                                          <p:spTgt spid="192516"/>
                                        </p:tgtEl>
                                      </p:cBhvr>
                                    </p:animEffect>
                                    <p:anim calcmode="lin" valueType="num">
                                      <p:cBhvr>
                                        <p:cTn id="76" dur="1000" fill="hold"/>
                                        <p:tgtEl>
                                          <p:spTgt spid="192516"/>
                                        </p:tgtEl>
                                        <p:attrNameLst>
                                          <p:attrName>ppt_x</p:attrName>
                                        </p:attrNameLst>
                                      </p:cBhvr>
                                      <p:tavLst>
                                        <p:tav tm="0">
                                          <p:val>
                                            <p:strVal val="#ppt_x"/>
                                          </p:val>
                                        </p:tav>
                                        <p:tav tm="100000">
                                          <p:val>
                                            <p:strVal val="#ppt_x"/>
                                          </p:val>
                                        </p:tav>
                                      </p:tavLst>
                                    </p:anim>
                                    <p:anim calcmode="lin" valueType="num">
                                      <p:cBhvr>
                                        <p:cTn id="77" dur="1000" fill="hold"/>
                                        <p:tgtEl>
                                          <p:spTgt spid="19251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1000"/>
                                        <p:tgtEl>
                                          <p:spTgt spid="18"/>
                                        </p:tgtEl>
                                      </p:cBhvr>
                                    </p:animEffect>
                                    <p:anim calcmode="lin" valueType="num">
                                      <p:cBhvr>
                                        <p:cTn id="83" dur="1000" fill="hold"/>
                                        <p:tgtEl>
                                          <p:spTgt spid="18"/>
                                        </p:tgtEl>
                                        <p:attrNameLst>
                                          <p:attrName>ppt_x</p:attrName>
                                        </p:attrNameLst>
                                      </p:cBhvr>
                                      <p:tavLst>
                                        <p:tav tm="0">
                                          <p:val>
                                            <p:strVal val="#ppt_x"/>
                                          </p:val>
                                        </p:tav>
                                        <p:tav tm="100000">
                                          <p:val>
                                            <p:strVal val="#ppt_x"/>
                                          </p:val>
                                        </p:tav>
                                      </p:tavLst>
                                    </p:anim>
                                    <p:anim calcmode="lin" valueType="num">
                                      <p:cBhvr>
                                        <p:cTn id="8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nodeType="afterGroup">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nodeType="afterGroup">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1000"/>
                                        <p:tgtEl>
                                          <p:spTgt spid="19"/>
                                        </p:tgtEl>
                                      </p:cBhvr>
                                    </p:animEffect>
                                    <p:anim calcmode="lin" valueType="num">
                                      <p:cBhvr>
                                        <p:cTn id="97" dur="1000" fill="hold"/>
                                        <p:tgtEl>
                                          <p:spTgt spid="19"/>
                                        </p:tgtEl>
                                        <p:attrNameLst>
                                          <p:attrName>ppt_x</p:attrName>
                                        </p:attrNameLst>
                                      </p:cBhvr>
                                      <p:tavLst>
                                        <p:tav tm="0">
                                          <p:val>
                                            <p:strVal val="#ppt_x"/>
                                          </p:val>
                                        </p:tav>
                                        <p:tav tm="100000">
                                          <p:val>
                                            <p:strVal val="#ppt_x"/>
                                          </p:val>
                                        </p:tav>
                                      </p:tavLst>
                                    </p:anim>
                                    <p:anim calcmode="lin" valueType="num">
                                      <p:cBhvr>
                                        <p:cTn id="9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05489"/>
                                        </p:tgtEl>
                                        <p:attrNameLst>
                                          <p:attrName>style.visibility</p:attrName>
                                        </p:attrNameLst>
                                      </p:cBhvr>
                                      <p:to>
                                        <p:strVal val="visible"/>
                                      </p:to>
                                    </p:set>
                                    <p:animEffect transition="in" filter="fade">
                                      <p:cBhvr>
                                        <p:cTn id="103" dur="500"/>
                                        <p:tgtEl>
                                          <p:spTgt spid="105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p:bldP spid="6" grpId="0"/>
      <p:bldP spid="9" grpId="0"/>
      <p:bldP spid="10" grpId="0"/>
      <p:bldP spid="192515" grpId="0"/>
      <p:bldP spid="12" grpId="0"/>
      <p:bldP spid="13" grpId="0"/>
      <p:bldP spid="14" grpId="0"/>
      <p:bldP spid="16" grpId="0"/>
      <p:bldP spid="192516" grpId="0" animBg="1"/>
      <p:bldP spid="18" grpId="0"/>
      <p:bldP spid="19" grpId="0" animBg="1"/>
      <p:bldP spid="10548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ChangeArrowheads="1"/>
          </p:cNvSpPr>
          <p:nvPr/>
        </p:nvSpPr>
        <p:spPr bwMode="auto">
          <a:xfrm>
            <a:off x="1775520" y="229871"/>
            <a:ext cx="96437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rtl="1" eaLnBrk="0" hangingPunct="0">
              <a:tabLst>
                <a:tab pos="457200" algn="l"/>
              </a:tabLst>
            </a:pPr>
            <a:r>
              <a:rPr lang="fa-IR" sz="4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B Titr" pitchFamily="2" charset="-78"/>
              </a:rPr>
              <a:t>با استفاده از دوربین دیده بانی :</a:t>
            </a:r>
          </a:p>
        </p:txBody>
      </p:sp>
      <p:sp>
        <p:nvSpPr>
          <p:cNvPr id="106499" name="Rectangle 2"/>
          <p:cNvSpPr>
            <a:spLocks noChangeArrowheads="1"/>
          </p:cNvSpPr>
          <p:nvPr/>
        </p:nvSpPr>
        <p:spPr bwMode="auto">
          <a:xfrm>
            <a:off x="1055440" y="1196752"/>
            <a:ext cx="10225136"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rtl="1"/>
            <a:r>
              <a:rPr lang="fa-IR" sz="3600" dirty="0">
                <a:ln>
                  <a:solidFill>
                    <a:sysClr val="windowText" lastClr="000000"/>
                  </a:solidFill>
                </a:ln>
                <a:solidFill>
                  <a:srgbClr val="FFFFFF"/>
                </a:solidFill>
                <a:latin typeface="Times New Roman" pitchFamily="18" charset="0"/>
                <a:cs typeface="B Titr" pitchFamily="2" charset="-78"/>
              </a:rPr>
              <a:t>دوربین </a:t>
            </a:r>
            <a:r>
              <a:rPr lang="fa-IR" sz="3600" dirty="0">
                <a:ln>
                  <a:solidFill>
                    <a:sysClr val="windowText" lastClr="000000"/>
                  </a:solidFill>
                </a:ln>
                <a:solidFill>
                  <a:srgbClr val="FFFFFF"/>
                </a:solidFill>
                <a:latin typeface="Times New Roman" pitchFamily="18" charset="0"/>
                <a:cs typeface="B Titr" pitchFamily="2" charset="-78"/>
              </a:rPr>
              <a:t>های دیده بانی در یک تقسیم بندی ظاهری بر حسب میلیم تقسیم بندی شده اند، که در حین استفاده از آنها می توانیم میلیم بین دو نقطه را اندازه گیری کنیم .</a:t>
            </a:r>
            <a:r>
              <a:rPr lang="fa-IR" sz="3600" dirty="0">
                <a:ln>
                  <a:solidFill>
                    <a:sysClr val="windowText" lastClr="000000"/>
                  </a:solidFill>
                </a:ln>
                <a:solidFill>
                  <a:srgbClr val="FFFFFF"/>
                </a:solidFill>
                <a:cs typeface="B Titr" pitchFamily="2" charset="-78"/>
              </a:rPr>
              <a:t> </a:t>
            </a:r>
            <a:r>
              <a:rPr lang="fa-IR" sz="3600" dirty="0">
                <a:ln>
                  <a:solidFill>
                    <a:sysClr val="windowText" lastClr="000000"/>
                  </a:solidFill>
                </a:ln>
                <a:solidFill>
                  <a:srgbClr val="FFFFFF"/>
                </a:solidFill>
                <a:latin typeface="Times New Roman" pitchFamily="18" charset="0"/>
                <a:cs typeface="B Titr" pitchFamily="2" charset="-78"/>
              </a:rPr>
              <a:t> اگر هدف مورد نظر ارتفاع داشته باشد (مانند دکل دیده بانی) از تقسیم بندی عمودی و اگر عرض داشته باشد ( مانند شکاف موجود در طول یک خاکریز) از تقسیم بندی افقی استفاده می کنیم. وقتی بخواهیم میلیم بین دو نقطه را بدست آوریم ، با دوربین به سمت آن نگاه می کنیم. میلیمی که فاصله بین این دو نقطه را می پوشاند، میلیم مورد نظر است.</a:t>
            </a:r>
            <a:endParaRPr lang="fa-IR" sz="3600" dirty="0">
              <a:ln>
                <a:solidFill>
                  <a:sysClr val="windowText" lastClr="000000"/>
                </a:solidFill>
              </a:ln>
              <a:cs typeface="B Titr" pitchFamily="2" charset="-78"/>
            </a:endParaRPr>
          </a:p>
        </p:txBody>
      </p:sp>
    </p:spTree>
    <p:extLst>
      <p:ext uri="{BB962C8B-B14F-4D97-AF65-F5344CB8AC3E}">
        <p14:creationId xmlns:p14="http://schemas.microsoft.com/office/powerpoint/2010/main" val="1183100876"/>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l="58276" t="36878" r="11011" b="29317"/>
          <a:stretch/>
        </p:blipFill>
        <p:spPr>
          <a:xfrm>
            <a:off x="407368" y="260648"/>
            <a:ext cx="5544616" cy="4691598"/>
          </a:xfrm>
          <a:prstGeom prst="ellipse">
            <a:avLst/>
          </a:prstGeom>
          <a:ln>
            <a:noFill/>
          </a:ln>
          <a:effectLst>
            <a:softEdge rad="112500"/>
          </a:effectLst>
        </p:spPr>
      </p:pic>
      <mc:AlternateContent xmlns:mc="http://schemas.openxmlformats.org/markup-compatibility/2006">
        <mc:Choice xmlns:a14="http://schemas.microsoft.com/office/drawing/2010/main" Requires="a14">
          <p:sp>
            <p:nvSpPr>
              <p:cNvPr id="3" name="TextBox 2"/>
              <p:cNvSpPr txBox="1"/>
              <p:nvPr/>
            </p:nvSpPr>
            <p:spPr>
              <a:xfrm>
                <a:off x="6874891" y="4653136"/>
                <a:ext cx="3458576" cy="1661993"/>
              </a:xfrm>
              <a:prstGeom prst="rect">
                <a:avLst/>
              </a:prstGeom>
              <a:noFill/>
            </p:spPr>
            <p:txBody>
              <a:bodyPr wrap="none" lIns="0" tIns="0" rIns="0" bIns="0" rtlCol="1">
                <a:spAutoFit/>
              </a:bodyPr>
              <a:lstStyle/>
              <a:p>
                <a14:m>
                  <m:oMathPara xmlns:m="http://schemas.openxmlformats.org/officeDocument/2006/math">
                    <m:oMathParaPr>
                      <m:jc m:val="centerGroup"/>
                    </m:oMathParaPr>
                    <m:oMath xmlns:m="http://schemas.openxmlformats.org/officeDocument/2006/math">
                      <m:r>
                        <a:rPr lang="en-US" sz="5400" b="0" i="1" smtClean="0">
                          <a:latin typeface="Cambria Math" panose="02040503050406030204" pitchFamily="18" charset="0"/>
                        </a:rPr>
                        <m:t>𝑀</m:t>
                      </m:r>
                      <m:r>
                        <a:rPr lang="en-US" sz="5400" i="1" smtClean="0">
                          <a:latin typeface="Cambria Math" panose="02040503050406030204" pitchFamily="18" charset="0"/>
                        </a:rPr>
                        <m:t>=</m:t>
                      </m:r>
                      <m:r>
                        <a:rPr lang="en-US" sz="5400" b="0" i="1" smtClean="0">
                          <a:latin typeface="Cambria Math" panose="02040503050406030204" pitchFamily="18" charset="0"/>
                        </a:rPr>
                        <m:t>4</m:t>
                      </m:r>
                      <m:r>
                        <a:rPr lang="en-US" sz="5400" b="0" i="1" smtClean="0">
                          <a:latin typeface="Cambria Math" panose="02040503050406030204" pitchFamily="18" charset="0"/>
                        </a:rPr>
                        <m:t>∗</m:t>
                      </m:r>
                      <m:r>
                        <a:rPr lang="en-US" sz="5400" b="0" i="1" smtClean="0">
                          <a:latin typeface="Cambria Math" panose="02040503050406030204" pitchFamily="18" charset="0"/>
                        </a:rPr>
                        <m:t>10</m:t>
                      </m:r>
                    </m:oMath>
                  </m:oMathPara>
                </a14:m>
                <a:endParaRPr lang="en-US" sz="5400" b="0" dirty="0" smtClean="0"/>
              </a:p>
              <a:p>
                <a:r>
                  <a:rPr lang="en-US" sz="5400" dirty="0" smtClean="0"/>
                  <a:t>M=40 mil</a:t>
                </a:r>
                <a:endParaRPr lang="fa-IR" sz="5400" dirty="0"/>
              </a:p>
            </p:txBody>
          </p:sp>
        </mc:Choice>
        <mc:Fallback>
          <p:sp>
            <p:nvSpPr>
              <p:cNvPr id="3" name="TextBox 2"/>
              <p:cNvSpPr txBox="1">
                <a:spLocks noRot="1" noChangeAspect="1" noMove="1" noResize="1" noEditPoints="1" noAdjustHandles="1" noChangeArrowheads="1" noChangeShapeType="1" noTextEdit="1"/>
              </p:cNvSpPr>
              <p:nvPr/>
            </p:nvSpPr>
            <p:spPr>
              <a:xfrm>
                <a:off x="6874891" y="4653136"/>
                <a:ext cx="3458576" cy="1661993"/>
              </a:xfrm>
              <a:prstGeom prst="rect">
                <a:avLst/>
              </a:prstGeom>
              <a:blipFill rotWithShape="0">
                <a:blip r:embed="rId4"/>
                <a:stretch>
                  <a:fillRect l="-12169" b="-24542"/>
                </a:stretch>
              </a:blipFill>
            </p:spPr>
            <p:txBody>
              <a:bodyPr/>
              <a:lstStyle/>
              <a:p>
                <a:r>
                  <a:rPr lang="fa-IR">
                    <a:noFill/>
                  </a:rPr>
                  <a:t> </a:t>
                </a:r>
              </a:p>
            </p:txBody>
          </p:sp>
        </mc:Fallback>
      </mc:AlternateContent>
      <p:sp>
        <p:nvSpPr>
          <p:cNvPr id="4" name="Line Callout 2 (Border and Accent Bar) 3"/>
          <p:cNvSpPr/>
          <p:nvPr/>
        </p:nvSpPr>
        <p:spPr>
          <a:xfrm>
            <a:off x="6384032" y="4514929"/>
            <a:ext cx="4176464" cy="1800200"/>
          </a:xfrm>
          <a:prstGeom prst="accentBorderCallout2">
            <a:avLst>
              <a:gd name="adj1" fmla="val 18751"/>
              <a:gd name="adj2" fmla="val -2270"/>
              <a:gd name="adj3" fmla="val 19531"/>
              <a:gd name="adj4" fmla="val -10604"/>
              <a:gd name="adj5" fmla="val -78956"/>
              <a:gd name="adj6" fmla="val -69234"/>
            </a:avLst>
          </a:prstGeom>
          <a:noFill/>
          <a:ln>
            <a:prstDash val="sysDash"/>
          </a:ln>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5" name="Left Brace 4"/>
          <p:cNvSpPr/>
          <p:nvPr/>
        </p:nvSpPr>
        <p:spPr>
          <a:xfrm rot="16200000">
            <a:off x="3063485" y="2400930"/>
            <a:ext cx="392135" cy="1008111"/>
          </a:xfrm>
          <a:prstGeom prst="leftBrace">
            <a:avLst>
              <a:gd name="adj1" fmla="val 8333"/>
              <a:gd name="adj2" fmla="val 72542"/>
            </a:avLst>
          </a:prstGeom>
          <a:ln>
            <a:prstDash val="sysDash"/>
          </a:ln>
        </p:spPr>
        <p:style>
          <a:lnRef idx="2">
            <a:schemeClr val="dk1"/>
          </a:lnRef>
          <a:fillRef idx="0">
            <a:schemeClr val="dk1"/>
          </a:fillRef>
          <a:effectRef idx="1">
            <a:schemeClr val="dk1"/>
          </a:effectRef>
          <a:fontRef idx="minor">
            <a:schemeClr val="tx1"/>
          </a:fontRef>
        </p:style>
        <p:txBody>
          <a:bodyPr rtlCol="1" anchor="ctr"/>
          <a:lstStyle/>
          <a:p>
            <a:pPr algn="ctr"/>
            <a:endParaRPr lang="fa-IR"/>
          </a:p>
        </p:txBody>
      </p:sp>
    </p:spTree>
    <p:extLst>
      <p:ext uri="{BB962C8B-B14F-4D97-AF65-F5344CB8AC3E}">
        <p14:creationId xmlns:p14="http://schemas.microsoft.com/office/powerpoint/2010/main" val="2091283471"/>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p:cNvSpPr>
            <a:spLocks noChangeArrowheads="1"/>
          </p:cNvSpPr>
          <p:nvPr/>
        </p:nvSpPr>
        <p:spPr bwMode="auto">
          <a:xfrm>
            <a:off x="407368" y="470547"/>
            <a:ext cx="10756304"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1" eaLnBrk="0" hangingPunct="0"/>
            <a:r>
              <a:rPr lang="fa-IR" sz="4800" b="1" spc="-150" dirty="0">
                <a:ln w="12700">
                  <a:solidFill>
                    <a:sysClr val="windowText" lastClr="000000"/>
                  </a:solidFill>
                  <a:prstDash val="solid"/>
                </a:ln>
                <a:solidFill>
                  <a:srgbClr val="FFFF00"/>
                </a:solidFill>
                <a:effectLst>
                  <a:outerShdw blurRad="41275" dist="20320" dir="1800000" algn="tl" rotWithShape="0">
                    <a:srgbClr val="000000">
                      <a:alpha val="40000"/>
                    </a:srgbClr>
                  </a:outerShdw>
                </a:effectLst>
                <a:cs typeface="B Titr" pitchFamily="2" charset="-78"/>
              </a:rPr>
              <a:t>با </a:t>
            </a:r>
            <a:r>
              <a:rPr lang="fa-IR" sz="4800" b="1" spc="-150" dirty="0">
                <a:ln w="12700">
                  <a:solidFill>
                    <a:sysClr val="windowText" lastClr="000000"/>
                  </a:solidFill>
                  <a:prstDash val="solid"/>
                </a:ln>
                <a:solidFill>
                  <a:srgbClr val="FFFF00"/>
                </a:solidFill>
                <a:effectLst>
                  <a:outerShdw blurRad="41275" dist="20320" dir="1800000" algn="tl" rotWithShape="0">
                    <a:srgbClr val="000000">
                      <a:alpha val="40000"/>
                    </a:srgbClr>
                  </a:outerShdw>
                </a:effectLst>
                <a:cs typeface="B Titr" pitchFamily="2" charset="-78"/>
              </a:rPr>
              <a:t>استفاده از قطب نما :</a:t>
            </a:r>
          </a:p>
          <a:p>
            <a:pPr algn="justLow" rtl="1" eaLnBrk="0" hangingPunct="0"/>
            <a:r>
              <a:rPr lang="fa-IR" sz="4800" spc="-150" dirty="0">
                <a:ln>
                  <a:solidFill>
                    <a:sysClr val="windowText" lastClr="000000"/>
                  </a:solidFill>
                </a:ln>
                <a:solidFill>
                  <a:schemeClr val="bg1"/>
                </a:solidFill>
                <a:cs typeface="B Titr" pitchFamily="2" charset="-78"/>
              </a:rPr>
              <a:t>در </a:t>
            </a:r>
            <a:r>
              <a:rPr lang="fa-IR" sz="4800" spc="-150" dirty="0">
                <a:ln>
                  <a:solidFill>
                    <a:sysClr val="windowText" lastClr="000000"/>
                  </a:solidFill>
                </a:ln>
                <a:solidFill>
                  <a:schemeClr val="bg1"/>
                </a:solidFill>
                <a:cs typeface="B Titr" pitchFamily="2" charset="-78"/>
              </a:rPr>
              <a:t>این روش بوسیله قطب نما به یکی از دو نقطه یا دو جسمی که می خواهیم میلیم آن را بدست آوریم نشانه روی کرده و گرای آنها بر حسب میلیم می خوانیم. </a:t>
            </a:r>
          </a:p>
          <a:p>
            <a:pPr algn="justLow" rtl="1" eaLnBrk="0" hangingPunct="0"/>
            <a:r>
              <a:rPr lang="fa-IR" sz="4800" spc="-150" dirty="0">
                <a:ln>
                  <a:solidFill>
                    <a:sysClr val="windowText" lastClr="000000"/>
                  </a:solidFill>
                </a:ln>
                <a:solidFill>
                  <a:schemeClr val="bg1"/>
                </a:solidFill>
                <a:cs typeface="B Titr" pitchFamily="2" charset="-78"/>
              </a:rPr>
              <a:t>سپس به نقطه یا جسم بعدی نشانه روی کرده و گرای آن را هم  بر حسب میلیم می خوانیم ، اختلاف این دو گرا میلیم مورد نظر است که بین دو نقطه یا دو جسم را پوشانده است.</a:t>
            </a:r>
          </a:p>
        </p:txBody>
      </p:sp>
    </p:spTree>
    <p:extLst>
      <p:ext uri="{BB962C8B-B14F-4D97-AF65-F5344CB8AC3E}">
        <p14:creationId xmlns:p14="http://schemas.microsoft.com/office/powerpoint/2010/main" val="250408316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96608" y="44625"/>
            <a:ext cx="3419872" cy="76944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Low" rtl="1" eaLnBrk="0" hangingPunct="0">
              <a:defRPr/>
            </a:pPr>
            <a:r>
              <a:rPr lang="fa-I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مقدمه </a:t>
            </a:r>
            <a:r>
              <a:rPr lang="fa-I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a:t>
            </a:r>
          </a:p>
        </p:txBody>
      </p:sp>
      <p:sp>
        <p:nvSpPr>
          <p:cNvPr id="153604" name="Rectangle 4"/>
          <p:cNvSpPr>
            <a:spLocks noChangeArrowheads="1"/>
          </p:cNvSpPr>
          <p:nvPr/>
        </p:nvSpPr>
        <p:spPr bwMode="auto">
          <a:xfrm>
            <a:off x="1199456" y="980728"/>
            <a:ext cx="943304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1" eaLnBrk="0" hangingPunct="0"/>
            <a:r>
              <a:rPr lang="fa-IR" sz="3600" spc="-150" dirty="0">
                <a:ln>
                  <a:solidFill>
                    <a:sysClr val="windowText" lastClr="000000"/>
                  </a:solidFill>
                </a:ln>
                <a:solidFill>
                  <a:srgbClr val="F2F2F2"/>
                </a:solidFill>
                <a:cs typeface="B Titr" pitchFamily="2" charset="-78"/>
              </a:rPr>
              <a:t>یک </a:t>
            </a:r>
            <a:r>
              <a:rPr lang="fa-IR" sz="3600" spc="-150" dirty="0">
                <a:ln>
                  <a:solidFill>
                    <a:sysClr val="windowText" lastClr="000000"/>
                  </a:solidFill>
                </a:ln>
                <a:solidFill>
                  <a:srgbClr val="F2F2F2"/>
                </a:solidFill>
                <a:cs typeface="B Titr" pitchFamily="2" charset="-78"/>
              </a:rPr>
              <a:t>رزمنده جهت تیراندازی دقیق روی اهداف مورد نظر ، باید درجه صحیح را روی قبضه یا سلاح خود ببندد.</a:t>
            </a:r>
          </a:p>
          <a:p>
            <a:pPr algn="justLow" rtl="1" eaLnBrk="0" hangingPunct="0"/>
            <a:endParaRPr lang="fa-IR" sz="3600" spc="-150" dirty="0">
              <a:ln>
                <a:solidFill>
                  <a:sysClr val="windowText" lastClr="000000"/>
                </a:solidFill>
              </a:ln>
              <a:solidFill>
                <a:srgbClr val="F2F2F2"/>
              </a:solidFill>
              <a:cs typeface="B Titr" pitchFamily="2" charset="-78"/>
            </a:endParaRPr>
          </a:p>
          <a:p>
            <a:pPr algn="justLow" rtl="1" eaLnBrk="0" hangingPunct="0"/>
            <a:r>
              <a:rPr lang="fa-IR" sz="3600" spc="-150" dirty="0">
                <a:ln>
                  <a:solidFill>
                    <a:sysClr val="windowText" lastClr="000000"/>
                  </a:solidFill>
                </a:ln>
                <a:solidFill>
                  <a:srgbClr val="F2F2F2"/>
                </a:solidFill>
                <a:cs typeface="B Titr" pitchFamily="2" charset="-78"/>
              </a:rPr>
              <a:t>یک دیده بان باید بتواند نقاط و اهداف مورد نظر را به طور دقیق گزارش نماید ، تا عناصر آتش پشتیبانی بتوانند روی اهداف آتش دقیق پیدا کنند.</a:t>
            </a:r>
          </a:p>
          <a:p>
            <a:pPr algn="justLow" rtl="1" eaLnBrk="0" hangingPunct="0"/>
            <a:endParaRPr lang="fa-IR" sz="3600" spc="-150" dirty="0">
              <a:ln>
                <a:solidFill>
                  <a:sysClr val="windowText" lastClr="000000"/>
                </a:solidFill>
              </a:ln>
              <a:solidFill>
                <a:srgbClr val="F2F2F2"/>
              </a:solidFill>
              <a:cs typeface="B Titr" pitchFamily="2" charset="-78"/>
            </a:endParaRPr>
          </a:p>
          <a:p>
            <a:pPr algn="justLow" rtl="1" eaLnBrk="0" hangingPunct="0"/>
            <a:r>
              <a:rPr lang="fa-IR" sz="3600" spc="-150" dirty="0">
                <a:ln>
                  <a:solidFill>
                    <a:sysClr val="windowText" lastClr="000000"/>
                  </a:solidFill>
                </a:ln>
                <a:solidFill>
                  <a:srgbClr val="F2F2F2"/>
                </a:solidFill>
                <a:cs typeface="B Titr" pitchFamily="2" charset="-78"/>
              </a:rPr>
              <a:t> در تمام این موارد </a:t>
            </a:r>
            <a:r>
              <a:rPr lang="fa-IR" sz="3600" spc="-150" dirty="0">
                <a:ln>
                  <a:solidFill>
                    <a:sysClr val="windowText" lastClr="000000"/>
                  </a:solidFill>
                </a:ln>
                <a:solidFill>
                  <a:srgbClr val="FFFF00"/>
                </a:solidFill>
                <a:effectLst>
                  <a:outerShdw blurRad="38100" dist="38100" dir="2700000" algn="tl">
                    <a:srgbClr val="000000">
                      <a:alpha val="43137"/>
                    </a:srgbClr>
                  </a:outerShdw>
                </a:effectLst>
                <a:cs typeface="B Titr" pitchFamily="2" charset="-78"/>
              </a:rPr>
              <a:t>یک رزمنده باید با فن تخمین مسافت آشنایی کامل داشته باشد</a:t>
            </a:r>
            <a:r>
              <a:rPr lang="fa-IR" sz="3600" spc="-150" dirty="0">
                <a:ln>
                  <a:solidFill>
                    <a:sysClr val="windowText" lastClr="000000"/>
                  </a:solidFill>
                </a:ln>
                <a:solidFill>
                  <a:srgbClr val="F2F2F2"/>
                </a:solidFill>
                <a:cs typeface="B Titr" pitchFamily="2" charset="-78"/>
              </a:rPr>
              <a:t> ، تا بتواند فاصله خود را با هدف مورد نظر یا فاصله ی دو نقطه را دقیقاً ثبت و گزارش  نماید.</a:t>
            </a:r>
          </a:p>
        </p:txBody>
      </p:sp>
    </p:spTree>
    <p:extLst>
      <p:ext uri="{BB962C8B-B14F-4D97-AF65-F5344CB8AC3E}">
        <p14:creationId xmlns:p14="http://schemas.microsoft.com/office/powerpoint/2010/main" val="3515015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1000"/>
                                  </p:stCondLst>
                                  <p:childTnLst>
                                    <p:set>
                                      <p:cBhvr>
                                        <p:cTn id="6" dur="1" fill="hold">
                                          <p:stCondLst>
                                            <p:cond delay="0"/>
                                          </p:stCondLst>
                                        </p:cTn>
                                        <p:tgtEl>
                                          <p:spTgt spid="153604">
                                            <p:txEl>
                                              <p:pRg st="0" end="0"/>
                                            </p:txEl>
                                          </p:spTgt>
                                        </p:tgtEl>
                                        <p:attrNameLst>
                                          <p:attrName>style.visibility</p:attrName>
                                        </p:attrNameLst>
                                      </p:cBhvr>
                                      <p:to>
                                        <p:strVal val="visible"/>
                                      </p:to>
                                    </p:set>
                                    <p:animEffect transition="in" filter="fade">
                                      <p:cBhvr>
                                        <p:cTn id="7" dur="1000"/>
                                        <p:tgtEl>
                                          <p:spTgt spid="153604">
                                            <p:txEl>
                                              <p:pRg st="0" end="0"/>
                                            </p:txEl>
                                          </p:spTgt>
                                        </p:tgtEl>
                                      </p:cBhvr>
                                    </p:animEffect>
                                    <p:anim calcmode="lin" valueType="num">
                                      <p:cBhvr>
                                        <p:cTn id="8" dur="1000" fill="hold"/>
                                        <p:tgtEl>
                                          <p:spTgt spid="15360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04">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47" presetClass="entr" presetSubtype="0" fill="hold" nodeType="afterEffect">
                                  <p:stCondLst>
                                    <p:cond delay="1000"/>
                                  </p:stCondLst>
                                  <p:childTnLst>
                                    <p:set>
                                      <p:cBhvr>
                                        <p:cTn id="12" dur="1" fill="hold">
                                          <p:stCondLst>
                                            <p:cond delay="0"/>
                                          </p:stCondLst>
                                        </p:cTn>
                                        <p:tgtEl>
                                          <p:spTgt spid="153604">
                                            <p:txEl>
                                              <p:pRg st="2" end="2"/>
                                            </p:txEl>
                                          </p:spTgt>
                                        </p:tgtEl>
                                        <p:attrNameLst>
                                          <p:attrName>style.visibility</p:attrName>
                                        </p:attrNameLst>
                                      </p:cBhvr>
                                      <p:to>
                                        <p:strVal val="visible"/>
                                      </p:to>
                                    </p:set>
                                    <p:animEffect transition="in" filter="fade">
                                      <p:cBhvr>
                                        <p:cTn id="13" dur="1000"/>
                                        <p:tgtEl>
                                          <p:spTgt spid="153604">
                                            <p:txEl>
                                              <p:pRg st="2" end="2"/>
                                            </p:txEl>
                                          </p:spTgt>
                                        </p:tgtEl>
                                      </p:cBhvr>
                                    </p:animEffect>
                                    <p:anim calcmode="lin" valueType="num">
                                      <p:cBhvr>
                                        <p:cTn id="14" dur="1000" fill="hold"/>
                                        <p:tgtEl>
                                          <p:spTgt spid="15360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153604">
                                            <p:txEl>
                                              <p:pRg st="2" end="2"/>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4000"/>
                            </p:stCondLst>
                            <p:childTnLst>
                              <p:par>
                                <p:cTn id="17" presetID="47" presetClass="entr" presetSubtype="0" fill="hold" nodeType="afterEffect">
                                  <p:stCondLst>
                                    <p:cond delay="1000"/>
                                  </p:stCondLst>
                                  <p:childTnLst>
                                    <p:set>
                                      <p:cBhvr>
                                        <p:cTn id="18" dur="1" fill="hold">
                                          <p:stCondLst>
                                            <p:cond delay="0"/>
                                          </p:stCondLst>
                                        </p:cTn>
                                        <p:tgtEl>
                                          <p:spTgt spid="153604">
                                            <p:txEl>
                                              <p:pRg st="4" end="4"/>
                                            </p:txEl>
                                          </p:spTgt>
                                        </p:tgtEl>
                                        <p:attrNameLst>
                                          <p:attrName>style.visibility</p:attrName>
                                        </p:attrNameLst>
                                      </p:cBhvr>
                                      <p:to>
                                        <p:strVal val="visible"/>
                                      </p:to>
                                    </p:set>
                                    <p:animEffect transition="in" filter="fade">
                                      <p:cBhvr>
                                        <p:cTn id="19" dur="1000"/>
                                        <p:tgtEl>
                                          <p:spTgt spid="153604">
                                            <p:txEl>
                                              <p:pRg st="4" end="4"/>
                                            </p:txEl>
                                          </p:spTgt>
                                        </p:tgtEl>
                                      </p:cBhvr>
                                    </p:animEffect>
                                    <p:anim calcmode="lin" valueType="num">
                                      <p:cBhvr>
                                        <p:cTn id="20" dur="1000" fill="hold"/>
                                        <p:tgtEl>
                                          <p:spTgt spid="15360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536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744072" y="188640"/>
            <a:ext cx="5264353" cy="4365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a:stretch>
            <a:fillRect/>
          </a:stretch>
        </p:blipFill>
        <p:spPr>
          <a:xfrm>
            <a:off x="335360" y="1772816"/>
            <a:ext cx="6745187" cy="45091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398515418"/>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
          <p:cNvSpPr>
            <a:spLocks noChangeArrowheads="1"/>
          </p:cNvSpPr>
          <p:nvPr/>
        </p:nvSpPr>
        <p:spPr bwMode="auto">
          <a:xfrm>
            <a:off x="4547046" y="221739"/>
            <a:ext cx="73816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1" eaLnBrk="0" hangingPunct="0"/>
            <a:r>
              <a:rPr lang="fa-IR" sz="4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B Titr" pitchFamily="2" charset="-78"/>
              </a:rPr>
              <a:t>با استفاده از انگشتان دست :</a:t>
            </a:r>
          </a:p>
        </p:txBody>
      </p:sp>
      <p:sp>
        <p:nvSpPr>
          <p:cNvPr id="108547" name="Rectangle 2"/>
          <p:cNvSpPr>
            <a:spLocks noChangeArrowheads="1"/>
          </p:cNvSpPr>
          <p:nvPr/>
        </p:nvSpPr>
        <p:spPr bwMode="auto">
          <a:xfrm>
            <a:off x="407368" y="908720"/>
            <a:ext cx="11377264"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1" eaLnBrk="0" hangingPunct="0">
              <a:tabLst>
                <a:tab pos="914400" algn="l"/>
              </a:tabLst>
            </a:pPr>
            <a:r>
              <a:rPr lang="fa-IR" sz="4000" spc="-150" dirty="0">
                <a:ln>
                  <a:solidFill>
                    <a:sysClr val="windowText" lastClr="000000"/>
                  </a:solidFill>
                </a:ln>
                <a:solidFill>
                  <a:schemeClr val="bg1"/>
                </a:solidFill>
                <a:cs typeface="B Titr" pitchFamily="2" charset="-78"/>
              </a:rPr>
              <a:t>برای هر یک از انگشتان دست و همچنین مشت انسان و پنجه های دست انسان یه صورت باز (وجب) میلیمی به شرح زیر در نظر گرفته اند : </a:t>
            </a:r>
            <a:endParaRPr lang="fa-IR" sz="4000" spc="-150" dirty="0">
              <a:ln>
                <a:solidFill>
                  <a:sysClr val="windowText" lastClr="000000"/>
                </a:solidFill>
              </a:ln>
              <a:solidFill>
                <a:schemeClr val="bg1"/>
              </a:solidFill>
              <a:cs typeface="B Titr" pitchFamily="2" charset="-78"/>
            </a:endParaRPr>
          </a:p>
          <a:p>
            <a:pPr marL="898525" indent="-449263" algn="justLow" rtl="1" eaLnBrk="0" hangingPunct="0">
              <a:buFont typeface="+mj-lt"/>
              <a:buAutoNum type="arabicPeriod"/>
              <a:tabLst>
                <a:tab pos="914400" algn="l"/>
              </a:tabLst>
            </a:pPr>
            <a:r>
              <a:rPr lang="fa-IR" sz="4000" spc="-150" dirty="0">
                <a:ln>
                  <a:solidFill>
                    <a:sysClr val="windowText" lastClr="000000"/>
                  </a:solidFill>
                </a:ln>
                <a:solidFill>
                  <a:schemeClr val="bg1"/>
                </a:solidFill>
                <a:cs typeface="B Titr" pitchFamily="2" charset="-78"/>
              </a:rPr>
              <a:t>انگشت کوچک 25 میلیم </a:t>
            </a:r>
          </a:p>
          <a:p>
            <a:pPr marL="898525" indent="-449263" algn="justLow" rtl="1" eaLnBrk="0" hangingPunct="0">
              <a:buFont typeface="+mj-lt"/>
              <a:buAutoNum type="arabicPeriod"/>
              <a:tabLst>
                <a:tab pos="914400" algn="l"/>
              </a:tabLst>
            </a:pPr>
            <a:r>
              <a:rPr lang="fa-IR" sz="4000" spc="-150" dirty="0">
                <a:ln>
                  <a:solidFill>
                    <a:sysClr val="windowText" lastClr="000000"/>
                  </a:solidFill>
                </a:ln>
                <a:solidFill>
                  <a:schemeClr val="bg1"/>
                </a:solidFill>
                <a:cs typeface="B Titr" pitchFamily="2" charset="-78"/>
              </a:rPr>
              <a:t>انگشت </a:t>
            </a:r>
            <a:r>
              <a:rPr lang="fa-IR" sz="4000" spc="-150" dirty="0">
                <a:ln>
                  <a:solidFill>
                    <a:sysClr val="windowText" lastClr="000000"/>
                  </a:solidFill>
                </a:ln>
                <a:solidFill>
                  <a:schemeClr val="bg1"/>
                </a:solidFill>
                <a:cs typeface="B Titr" pitchFamily="2" charset="-78"/>
              </a:rPr>
              <a:t>دوم (انگشتری) 30 </a:t>
            </a:r>
            <a:r>
              <a:rPr lang="fa-IR" sz="4000" spc="-150" dirty="0">
                <a:ln>
                  <a:solidFill>
                    <a:sysClr val="windowText" lastClr="000000"/>
                  </a:solidFill>
                </a:ln>
                <a:solidFill>
                  <a:schemeClr val="bg1"/>
                </a:solidFill>
                <a:cs typeface="B Titr" pitchFamily="2" charset="-78"/>
              </a:rPr>
              <a:t>میلیم</a:t>
            </a:r>
            <a:endParaRPr lang="fa-IR" sz="4000" spc="-150" dirty="0">
              <a:ln>
                <a:solidFill>
                  <a:sysClr val="windowText" lastClr="000000"/>
                </a:solidFill>
              </a:ln>
              <a:solidFill>
                <a:schemeClr val="bg1"/>
              </a:solidFill>
              <a:cs typeface="B Titr" pitchFamily="2" charset="-78"/>
            </a:endParaRPr>
          </a:p>
          <a:p>
            <a:pPr marL="898525" indent="-449263" algn="justLow" rtl="1" eaLnBrk="0" hangingPunct="0">
              <a:buFont typeface="+mj-lt"/>
              <a:buAutoNum type="arabicPeriod"/>
              <a:tabLst>
                <a:tab pos="914400" algn="l"/>
              </a:tabLst>
            </a:pPr>
            <a:r>
              <a:rPr lang="fa-IR" sz="4000" spc="-150" dirty="0">
                <a:ln>
                  <a:solidFill>
                    <a:sysClr val="windowText" lastClr="000000"/>
                  </a:solidFill>
                </a:ln>
                <a:solidFill>
                  <a:schemeClr val="bg1"/>
                </a:solidFill>
                <a:cs typeface="B Titr" pitchFamily="2" charset="-78"/>
              </a:rPr>
              <a:t>انگشت </a:t>
            </a:r>
            <a:r>
              <a:rPr lang="fa-IR" sz="4000" spc="-150" dirty="0">
                <a:ln>
                  <a:solidFill>
                    <a:sysClr val="windowText" lastClr="000000"/>
                  </a:solidFill>
                </a:ln>
                <a:solidFill>
                  <a:schemeClr val="bg1"/>
                </a:solidFill>
                <a:cs typeface="B Titr" pitchFamily="2" charset="-78"/>
              </a:rPr>
              <a:t>سوم (وسطی) 40 </a:t>
            </a:r>
            <a:r>
              <a:rPr lang="fa-IR" sz="4000" spc="-150" dirty="0">
                <a:ln>
                  <a:solidFill>
                    <a:sysClr val="windowText" lastClr="000000"/>
                  </a:solidFill>
                </a:ln>
                <a:solidFill>
                  <a:schemeClr val="bg1"/>
                </a:solidFill>
                <a:cs typeface="B Titr" pitchFamily="2" charset="-78"/>
              </a:rPr>
              <a:t>میلیم</a:t>
            </a:r>
            <a:endParaRPr lang="fa-IR" sz="4000" spc="-150" dirty="0">
              <a:ln>
                <a:solidFill>
                  <a:sysClr val="windowText" lastClr="000000"/>
                </a:solidFill>
              </a:ln>
              <a:solidFill>
                <a:schemeClr val="bg1"/>
              </a:solidFill>
              <a:cs typeface="B Titr" pitchFamily="2" charset="-78"/>
            </a:endParaRPr>
          </a:p>
          <a:p>
            <a:pPr marL="898525" indent="-449263" algn="justLow" rtl="1" eaLnBrk="0" hangingPunct="0">
              <a:buFont typeface="+mj-lt"/>
              <a:buAutoNum type="arabicPeriod"/>
              <a:tabLst>
                <a:tab pos="914400" algn="l"/>
              </a:tabLst>
            </a:pPr>
            <a:r>
              <a:rPr lang="fa-IR" sz="4000" spc="-150" dirty="0">
                <a:ln>
                  <a:solidFill>
                    <a:sysClr val="windowText" lastClr="000000"/>
                  </a:solidFill>
                </a:ln>
                <a:solidFill>
                  <a:schemeClr val="bg1"/>
                </a:solidFill>
                <a:cs typeface="B Titr" pitchFamily="2" charset="-78"/>
              </a:rPr>
              <a:t>انگشت </a:t>
            </a:r>
            <a:r>
              <a:rPr lang="fa-IR" sz="4000" spc="-150" dirty="0">
                <a:ln>
                  <a:solidFill>
                    <a:sysClr val="windowText" lastClr="000000"/>
                  </a:solidFill>
                </a:ln>
                <a:solidFill>
                  <a:schemeClr val="bg1"/>
                </a:solidFill>
                <a:cs typeface="B Titr" pitchFamily="2" charset="-78"/>
              </a:rPr>
              <a:t>چهارم (سبابه) 30 </a:t>
            </a:r>
            <a:r>
              <a:rPr lang="fa-IR" sz="4000" spc="-150" dirty="0">
                <a:ln>
                  <a:solidFill>
                    <a:sysClr val="windowText" lastClr="000000"/>
                  </a:solidFill>
                </a:ln>
                <a:solidFill>
                  <a:schemeClr val="bg1"/>
                </a:solidFill>
                <a:cs typeface="B Titr" pitchFamily="2" charset="-78"/>
              </a:rPr>
              <a:t>میلیم</a:t>
            </a:r>
            <a:endParaRPr lang="fa-IR" sz="4000" spc="-150" dirty="0">
              <a:ln>
                <a:solidFill>
                  <a:sysClr val="windowText" lastClr="000000"/>
                </a:solidFill>
              </a:ln>
              <a:solidFill>
                <a:schemeClr val="bg1"/>
              </a:solidFill>
              <a:cs typeface="B Titr" pitchFamily="2" charset="-78"/>
            </a:endParaRPr>
          </a:p>
          <a:p>
            <a:pPr marL="898525" indent="-449263" algn="justLow" rtl="1" eaLnBrk="0" hangingPunct="0">
              <a:buFont typeface="+mj-lt"/>
              <a:buAutoNum type="arabicPeriod"/>
              <a:tabLst>
                <a:tab pos="914400" algn="l"/>
              </a:tabLst>
            </a:pPr>
            <a:r>
              <a:rPr lang="fa-IR" sz="4000" spc="-150" dirty="0">
                <a:ln>
                  <a:solidFill>
                    <a:sysClr val="windowText" lastClr="000000"/>
                  </a:solidFill>
                </a:ln>
                <a:solidFill>
                  <a:schemeClr val="bg1"/>
                </a:solidFill>
                <a:cs typeface="B Titr" pitchFamily="2" charset="-78"/>
              </a:rPr>
              <a:t>مشت گره کرده 180 میلیم</a:t>
            </a:r>
            <a:endParaRPr lang="fa-IR" sz="4000" spc="-150" dirty="0">
              <a:ln>
                <a:solidFill>
                  <a:sysClr val="windowText" lastClr="000000"/>
                </a:solidFill>
              </a:ln>
              <a:solidFill>
                <a:schemeClr val="bg1"/>
              </a:solidFill>
              <a:cs typeface="B Titr" pitchFamily="2" charset="-78"/>
            </a:endParaRPr>
          </a:p>
          <a:p>
            <a:pPr marL="898525" indent="-449263" algn="justLow" rtl="1" eaLnBrk="0" hangingPunct="0">
              <a:buFont typeface="+mj-lt"/>
              <a:buAutoNum type="arabicPeriod"/>
              <a:tabLst>
                <a:tab pos="914400" algn="l"/>
              </a:tabLst>
            </a:pPr>
            <a:r>
              <a:rPr lang="fa-IR" sz="4000" spc="-150" dirty="0">
                <a:ln>
                  <a:solidFill>
                    <a:sysClr val="windowText" lastClr="000000"/>
                  </a:solidFill>
                </a:ln>
                <a:solidFill>
                  <a:schemeClr val="bg1"/>
                </a:solidFill>
                <a:cs typeface="B Titr" pitchFamily="2" charset="-78"/>
              </a:rPr>
              <a:t>وجب </a:t>
            </a:r>
            <a:r>
              <a:rPr lang="fa-IR" sz="4000" spc="-150" dirty="0">
                <a:ln>
                  <a:solidFill>
                    <a:sysClr val="windowText" lastClr="000000"/>
                  </a:solidFill>
                </a:ln>
                <a:solidFill>
                  <a:schemeClr val="bg1"/>
                </a:solidFill>
                <a:cs typeface="B Titr" pitchFamily="2" charset="-78"/>
              </a:rPr>
              <a:t>300 </a:t>
            </a:r>
            <a:r>
              <a:rPr lang="fa-IR" sz="4000" spc="-150" dirty="0">
                <a:ln>
                  <a:solidFill>
                    <a:sysClr val="windowText" lastClr="000000"/>
                  </a:solidFill>
                </a:ln>
                <a:solidFill>
                  <a:schemeClr val="bg1"/>
                </a:solidFill>
                <a:cs typeface="B Titr" pitchFamily="2" charset="-78"/>
              </a:rPr>
              <a:t>میلیم</a:t>
            </a:r>
            <a:endParaRPr lang="fa-IR" sz="4000" spc="-150" dirty="0">
              <a:ln>
                <a:solidFill>
                  <a:sysClr val="windowText" lastClr="000000"/>
                </a:solidFill>
              </a:ln>
              <a:solidFill>
                <a:schemeClr val="bg1"/>
              </a:solidFill>
              <a:cs typeface="B Titr" pitchFamily="2" charset="-78"/>
            </a:endParaRPr>
          </a:p>
          <a:p>
            <a:pPr marL="898525" indent="-449263" algn="justLow" rtl="1" eaLnBrk="0" hangingPunct="0">
              <a:buFont typeface="+mj-lt"/>
              <a:buAutoNum type="arabicPeriod"/>
              <a:tabLst>
                <a:tab pos="914400" algn="l"/>
              </a:tabLst>
            </a:pPr>
            <a:r>
              <a:rPr lang="fa-IR" sz="4000" spc="-150" dirty="0">
                <a:ln>
                  <a:solidFill>
                    <a:sysClr val="windowText" lastClr="000000"/>
                  </a:solidFill>
                </a:ln>
                <a:solidFill>
                  <a:schemeClr val="bg1"/>
                </a:solidFill>
                <a:cs typeface="B Titr" pitchFamily="2" charset="-78"/>
              </a:rPr>
              <a:t>چهار </a:t>
            </a:r>
            <a:r>
              <a:rPr lang="fa-IR" sz="4000" spc="-150" dirty="0">
                <a:ln>
                  <a:solidFill>
                    <a:sysClr val="windowText" lastClr="000000"/>
                  </a:solidFill>
                </a:ln>
                <a:solidFill>
                  <a:schemeClr val="bg1"/>
                </a:solidFill>
                <a:cs typeface="B Titr" pitchFamily="2" charset="-78"/>
              </a:rPr>
              <a:t>انگشت بسته 125 </a:t>
            </a:r>
            <a:r>
              <a:rPr lang="fa-IR" sz="4000" spc="-150" dirty="0">
                <a:ln>
                  <a:solidFill>
                    <a:sysClr val="windowText" lastClr="000000"/>
                  </a:solidFill>
                </a:ln>
                <a:solidFill>
                  <a:schemeClr val="bg1"/>
                </a:solidFill>
                <a:cs typeface="B Titr" pitchFamily="2" charset="-78"/>
              </a:rPr>
              <a:t>میلیم</a:t>
            </a:r>
            <a:endParaRPr lang="en-US" sz="4000" spc="-150" dirty="0">
              <a:ln>
                <a:solidFill>
                  <a:sysClr val="windowText" lastClr="000000"/>
                </a:solidFill>
              </a:ln>
              <a:solidFill>
                <a:schemeClr val="bg1"/>
              </a:solidFill>
              <a:cs typeface="B Titr" pitchFamily="2" charset="-78"/>
            </a:endParaRPr>
          </a:p>
        </p:txBody>
      </p:sp>
    </p:spTree>
    <p:extLst>
      <p:ext uri="{BB962C8B-B14F-4D97-AF65-F5344CB8AC3E}">
        <p14:creationId xmlns:p14="http://schemas.microsoft.com/office/powerpoint/2010/main" val="1225064662"/>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9496" y="404664"/>
            <a:ext cx="9865096" cy="5632311"/>
          </a:xfrm>
          <a:prstGeom prst="rect">
            <a:avLst/>
          </a:prstGeom>
        </p:spPr>
        <p:txBody>
          <a:bodyPr wrap="square">
            <a:spAutoFit/>
          </a:bodyPr>
          <a:lstStyle/>
          <a:p>
            <a:pPr algn="justLow" rtl="1" eaLnBrk="0" hangingPunct="0">
              <a:tabLst>
                <a:tab pos="914400" algn="l"/>
              </a:tabLst>
            </a:pPr>
            <a:r>
              <a:rPr lang="fa-IR" sz="3600" spc="-150" dirty="0">
                <a:ln>
                  <a:solidFill>
                    <a:sysClr val="windowText" lastClr="000000"/>
                  </a:solidFill>
                </a:ln>
                <a:solidFill>
                  <a:schemeClr val="bg1"/>
                </a:solidFill>
                <a:cs typeface="B Titr" pitchFamily="2" charset="-78"/>
              </a:rPr>
              <a:t>برای بدست آوردن میلیم بین دو نقطه ، ابتدا دست را به صورت کشیده و به موازات زمین بطوریکه چهار انگشت به صورت عمودی و رو به بالا قرار گیرند ، نگه می داریم. در این حالت بین دو لبه هدف نشانه روی کرده و می بینیم که فاصله بین دو نقطه با چند انگشت پوشانده می شود با هر تعداد که پوشانده شد، میلیم های همان انگشتان را جمع می کنیم ، می شود میلیم بین دو نقطه مورد نظر.</a:t>
            </a:r>
            <a:endParaRPr lang="en-US" sz="3600" spc="-150" dirty="0">
              <a:ln>
                <a:solidFill>
                  <a:sysClr val="windowText" lastClr="000000"/>
                </a:solidFill>
              </a:ln>
              <a:solidFill>
                <a:schemeClr val="bg1"/>
              </a:solidFill>
              <a:cs typeface="B Titr" pitchFamily="2" charset="-78"/>
            </a:endParaRPr>
          </a:p>
          <a:p>
            <a:pPr algn="justLow" rtl="1" eaLnBrk="0" hangingPunct="0">
              <a:tabLst>
                <a:tab pos="914400" algn="l"/>
              </a:tabLst>
            </a:pPr>
            <a:r>
              <a:rPr lang="fa-IR" sz="3600" spc="-150" dirty="0">
                <a:ln>
                  <a:solidFill>
                    <a:sysClr val="windowText" lastClr="000000"/>
                  </a:solidFill>
                </a:ln>
                <a:solidFill>
                  <a:srgbClr val="FFFF00"/>
                </a:solidFill>
                <a:effectLst>
                  <a:outerShdw blurRad="38100" dist="38100" dir="2700000" algn="tl">
                    <a:srgbClr val="000000">
                      <a:alpha val="43137"/>
                    </a:srgbClr>
                  </a:outerShdw>
                </a:effectLst>
                <a:cs typeface="B Titr" pitchFamily="2" charset="-78"/>
              </a:rPr>
              <a:t>مثال : به وسیله انگشتان دست به سمت دو نقطه ای که در فاصله 50 متر ما هست نشانه روی کرده ، فاصله بین این دو نقطه توسط انگشتهای اول ، دوم و سوم پوشانده شده . فاصله بین این دو نقطه را 95 میلیم پوشانده است</a:t>
            </a:r>
            <a:r>
              <a:rPr lang="fa-IR" sz="3600" spc="-150" dirty="0">
                <a:ln>
                  <a:solidFill>
                    <a:sysClr val="windowText" lastClr="000000"/>
                  </a:solidFill>
                </a:ln>
                <a:solidFill>
                  <a:srgbClr val="FFFF00"/>
                </a:solidFill>
                <a:effectLst>
                  <a:outerShdw blurRad="38100" dist="38100" dir="2700000" algn="tl">
                    <a:srgbClr val="000000">
                      <a:alpha val="43137"/>
                    </a:srgbClr>
                  </a:outerShdw>
                </a:effectLst>
                <a:cs typeface="B Titr" pitchFamily="2" charset="-78"/>
              </a:rPr>
              <a:t>.</a:t>
            </a:r>
            <a:endParaRPr lang="en-US" sz="3600" spc="-150" dirty="0">
              <a:ln>
                <a:solidFill>
                  <a:sysClr val="windowText" lastClr="000000"/>
                </a:solidFill>
              </a:ln>
              <a:solidFill>
                <a:srgbClr val="FFFF00"/>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33665040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480" y="404664"/>
            <a:ext cx="9793088" cy="6001643"/>
          </a:xfrm>
          <a:prstGeom prst="rect">
            <a:avLst/>
          </a:prstGeom>
        </p:spPr>
        <p:txBody>
          <a:bodyPr wrap="square">
            <a:spAutoFit/>
          </a:bodyPr>
          <a:lstStyle/>
          <a:p>
            <a:pPr algn="justLow" rtl="1" eaLnBrk="0" hangingPunct="0">
              <a:tabLst>
                <a:tab pos="914400" algn="l"/>
              </a:tabLst>
            </a:pPr>
            <a:r>
              <a:rPr lang="fa-IR" sz="4800" dirty="0">
                <a:ln>
                  <a:solidFill>
                    <a:sysClr val="windowText" lastClr="000000"/>
                  </a:solidFill>
                </a:ln>
                <a:solidFill>
                  <a:schemeClr val="bg1"/>
                </a:solidFill>
                <a:cs typeface="B Titr" pitchFamily="2" charset="-78"/>
              </a:rPr>
              <a:t>برای بدست آوردن میلیم واقعی انگشتان دست می توان ابتدا با یک انگشت به یک سمت نشانه وی کرده و فاصله ای را که این انگشتان می پوشاند مشخص نمود سپس با دوربین دیده بانی به همان فاصله نظر انداخته و میلیم آن را بدست آورید . همین کار را برای انگشتان دیگر ، مشت گره کرده و وجب نیز می توان انجام داد.</a:t>
            </a:r>
          </a:p>
        </p:txBody>
      </p:sp>
    </p:spTree>
    <p:extLst>
      <p:ext uri="{BB962C8B-B14F-4D97-AF65-F5344CB8AC3E}">
        <p14:creationId xmlns:p14="http://schemas.microsoft.com/office/powerpoint/2010/main" val="3143791986"/>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
          <p:cNvSpPr>
            <a:spLocks noChangeArrowheads="1"/>
          </p:cNvSpPr>
          <p:nvPr/>
        </p:nvSpPr>
        <p:spPr bwMode="auto">
          <a:xfrm>
            <a:off x="3344616" y="46366"/>
            <a:ext cx="75635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rtl="1" eaLnBrk="0" hangingPunct="0"/>
            <a:r>
              <a:rPr lang="fa-IR" sz="3600" b="1" dirty="0">
                <a:ln w="12700">
                  <a:solidFill>
                    <a:sysClr val="windowText" lastClr="000000"/>
                  </a:solidFill>
                  <a:prstDash val="solid"/>
                </a:ln>
                <a:solidFill>
                  <a:srgbClr val="FFFF00"/>
                </a:solidFill>
                <a:effectLst>
                  <a:outerShdw blurRad="41275" dist="20320" dir="1800000" algn="tl" rotWithShape="0">
                    <a:srgbClr val="000000">
                      <a:alpha val="40000"/>
                    </a:srgbClr>
                  </a:outerShdw>
                </a:effectLst>
                <a:cs typeface="B Titr" pitchFamily="2" charset="-78"/>
              </a:rPr>
              <a:t>استفاده از میلیم در تخمین مسافت :</a:t>
            </a:r>
          </a:p>
        </p:txBody>
      </p:sp>
      <p:sp>
        <p:nvSpPr>
          <p:cNvPr id="109571" name="Rectangle 2"/>
          <p:cNvSpPr>
            <a:spLocks noChangeArrowheads="1"/>
          </p:cNvSpPr>
          <p:nvPr/>
        </p:nvSpPr>
        <p:spPr bwMode="auto">
          <a:xfrm>
            <a:off x="1055440" y="620689"/>
            <a:ext cx="1031879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rtl="1"/>
            <a:r>
              <a:rPr lang="fa-IR" sz="3200" dirty="0">
                <a:ln>
                  <a:solidFill>
                    <a:sysClr val="windowText" lastClr="000000"/>
                  </a:solidFill>
                </a:ln>
                <a:solidFill>
                  <a:srgbClr val="FFFFFF"/>
                </a:solidFill>
                <a:latin typeface="Times New Roman" pitchFamily="18" charset="0"/>
                <a:cs typeface="B Titr" pitchFamily="2" charset="-78"/>
              </a:rPr>
              <a:t>حال که با روشهای مختلف بدست آوردن میلیم آشنا شدید ، با نحوه ی استفاده از آن در تخمین مسافت آشنا می شوید. همان طور که می دانید و در قسمت بدست آوردن میلیم با استفاده از فرمول بدان اشاره شد :</a:t>
            </a:r>
            <a:endParaRPr lang="fa-IR" sz="3200" dirty="0">
              <a:ln>
                <a:solidFill>
                  <a:sysClr val="windowText" lastClr="000000"/>
                </a:solidFill>
              </a:ln>
              <a:cs typeface="B Titr" pitchFamily="2" charset="-78"/>
            </a:endParaRPr>
          </a:p>
        </p:txBody>
      </p:sp>
      <p:sp>
        <p:nvSpPr>
          <p:cNvPr id="4" name="Rectangle 3"/>
          <p:cNvSpPr/>
          <p:nvPr/>
        </p:nvSpPr>
        <p:spPr>
          <a:xfrm>
            <a:off x="1588839" y="2204865"/>
            <a:ext cx="1719799" cy="1138773"/>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rtl="1">
              <a:defRPr/>
            </a:pPr>
            <a:r>
              <a:rPr lang="en-US" sz="3400" u="sng" dirty="0">
                <a:ln w="11430">
                  <a:solidFill>
                    <a:sysClr val="windowText" lastClr="000000"/>
                  </a:solidFill>
                </a:ln>
                <a:solidFill>
                  <a:schemeClr val="bg1"/>
                </a:solidFill>
                <a:latin typeface="Times New Roman" pitchFamily="18" charset="0"/>
                <a:cs typeface="B Titr" pitchFamily="2" charset="-78"/>
              </a:rPr>
              <a:t>W</a:t>
            </a:r>
          </a:p>
          <a:p>
            <a:pPr algn="just" rtl="1">
              <a:defRPr/>
            </a:pPr>
            <a:r>
              <a:rPr lang="en-US" sz="3400" dirty="0">
                <a:ln w="11430">
                  <a:solidFill>
                    <a:sysClr val="windowText" lastClr="000000"/>
                  </a:solidFill>
                </a:ln>
                <a:solidFill>
                  <a:schemeClr val="bg1"/>
                </a:solidFill>
                <a:latin typeface="Times New Roman" pitchFamily="18" charset="0"/>
                <a:cs typeface="B Titr" pitchFamily="2" charset="-78"/>
              </a:rPr>
              <a:t>R</a:t>
            </a:r>
          </a:p>
        </p:txBody>
      </p:sp>
      <p:sp>
        <p:nvSpPr>
          <p:cNvPr id="5" name="Rectangle 4"/>
          <p:cNvSpPr/>
          <p:nvPr/>
        </p:nvSpPr>
        <p:spPr>
          <a:xfrm>
            <a:off x="1238780" y="2427512"/>
            <a:ext cx="1168946" cy="615553"/>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rtl="1">
              <a:defRPr/>
            </a:pPr>
            <a:r>
              <a:rPr lang="en-US" sz="3400" dirty="0">
                <a:ln w="11430">
                  <a:solidFill>
                    <a:sysClr val="windowText" lastClr="000000"/>
                  </a:solidFill>
                </a:ln>
                <a:solidFill>
                  <a:schemeClr val="bg1"/>
                </a:solidFill>
                <a:latin typeface="Times New Roman" pitchFamily="18" charset="0"/>
                <a:cs typeface="B Titr" pitchFamily="2" charset="-78"/>
              </a:rPr>
              <a:t>M = </a:t>
            </a:r>
            <a:endParaRPr lang="en-US" sz="54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sp>
        <p:nvSpPr>
          <p:cNvPr id="109574" name="Rectangle 3"/>
          <p:cNvSpPr>
            <a:spLocks noChangeArrowheads="1"/>
          </p:cNvSpPr>
          <p:nvPr/>
        </p:nvSpPr>
        <p:spPr bwMode="auto">
          <a:xfrm>
            <a:off x="1124380" y="3489394"/>
            <a:ext cx="1011968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rtl="1" eaLnBrk="0" hangingPunct="0"/>
            <a:r>
              <a:rPr lang="fa-IR" sz="3200" spc="-150" dirty="0">
                <a:ln>
                  <a:solidFill>
                    <a:sysClr val="windowText" lastClr="000000"/>
                  </a:solidFill>
                </a:ln>
                <a:solidFill>
                  <a:srgbClr val="FFFFFF"/>
                </a:solidFill>
                <a:cs typeface="B Titr" pitchFamily="2" charset="-78"/>
              </a:rPr>
              <a:t>در استفاده از این فرمول </a:t>
            </a:r>
            <a:r>
              <a:rPr lang="fa-IR" sz="3200" spc="-150" dirty="0">
                <a:ln>
                  <a:solidFill>
                    <a:sysClr val="windowText" lastClr="000000"/>
                  </a:solidFill>
                </a:ln>
                <a:solidFill>
                  <a:srgbClr val="FFFFFF"/>
                </a:solidFill>
                <a:cs typeface="B Titr" pitchFamily="2" charset="-78"/>
              </a:rPr>
              <a:t>باید </a:t>
            </a:r>
            <a:r>
              <a:rPr lang="fa-IR" sz="3200" spc="-150" dirty="0">
                <a:ln>
                  <a:solidFill>
                    <a:sysClr val="windowText" lastClr="000000"/>
                  </a:solidFill>
                </a:ln>
                <a:solidFill>
                  <a:srgbClr val="FFFFFF"/>
                </a:solidFill>
                <a:cs typeface="B Titr" pitchFamily="2" charset="-78"/>
              </a:rPr>
              <a:t>حداقل دو عامل از سه عامل (</a:t>
            </a:r>
            <a:r>
              <a:rPr lang="en-US" sz="3200" spc="-150" dirty="0">
                <a:ln>
                  <a:solidFill>
                    <a:sysClr val="windowText" lastClr="000000"/>
                  </a:solidFill>
                </a:ln>
                <a:solidFill>
                  <a:srgbClr val="FFFFFF"/>
                </a:solidFill>
                <a:cs typeface="B Titr" pitchFamily="2" charset="-78"/>
              </a:rPr>
              <a:t>R</a:t>
            </a:r>
            <a:r>
              <a:rPr lang="fa-IR" sz="3200" spc="-150" dirty="0">
                <a:ln>
                  <a:solidFill>
                    <a:sysClr val="windowText" lastClr="000000"/>
                  </a:solidFill>
                </a:ln>
                <a:solidFill>
                  <a:srgbClr val="FFFFFF"/>
                </a:solidFill>
                <a:cs typeface="B Titr" pitchFamily="2" charset="-78"/>
              </a:rPr>
              <a:t>،</a:t>
            </a:r>
            <a:r>
              <a:rPr lang="en-US" sz="3200" spc="-150" dirty="0">
                <a:ln>
                  <a:solidFill>
                    <a:sysClr val="windowText" lastClr="000000"/>
                  </a:solidFill>
                </a:ln>
                <a:solidFill>
                  <a:srgbClr val="FFFFFF"/>
                </a:solidFill>
                <a:cs typeface="B Titr" pitchFamily="2" charset="-78"/>
              </a:rPr>
              <a:t>M</a:t>
            </a:r>
            <a:r>
              <a:rPr lang="fa-IR" sz="3200" spc="-150" dirty="0">
                <a:ln>
                  <a:solidFill>
                    <a:sysClr val="windowText" lastClr="000000"/>
                  </a:solidFill>
                </a:ln>
                <a:solidFill>
                  <a:srgbClr val="FFFFFF"/>
                </a:solidFill>
                <a:cs typeface="B Titr" pitchFamily="2" charset="-78"/>
              </a:rPr>
              <a:t>،</a:t>
            </a:r>
            <a:r>
              <a:rPr lang="en-US" sz="3200" spc="-150" dirty="0">
                <a:ln>
                  <a:solidFill>
                    <a:sysClr val="windowText" lastClr="000000"/>
                  </a:solidFill>
                </a:ln>
                <a:solidFill>
                  <a:srgbClr val="FFFFFF"/>
                </a:solidFill>
                <a:cs typeface="B Titr" pitchFamily="2" charset="-78"/>
              </a:rPr>
              <a:t>W</a:t>
            </a:r>
            <a:r>
              <a:rPr lang="fa-IR" sz="3200" spc="-150" dirty="0">
                <a:ln>
                  <a:solidFill>
                    <a:sysClr val="windowText" lastClr="000000"/>
                  </a:solidFill>
                </a:ln>
                <a:solidFill>
                  <a:srgbClr val="FFFFFF"/>
                </a:solidFill>
                <a:cs typeface="B Titr" pitchFamily="2" charset="-78"/>
              </a:rPr>
              <a:t>) را در اختیار داشته باشیم. یعنی اگر بخواهید در عرض یا ارتفاع تخمین مسافت کنید (یعنی </a:t>
            </a:r>
            <a:r>
              <a:rPr lang="en-US" sz="3200" spc="-150" dirty="0">
                <a:ln>
                  <a:solidFill>
                    <a:sysClr val="windowText" lastClr="000000"/>
                  </a:solidFill>
                </a:ln>
                <a:solidFill>
                  <a:srgbClr val="FFFFFF"/>
                </a:solidFill>
                <a:cs typeface="B Titr" pitchFamily="2" charset="-78"/>
              </a:rPr>
              <a:t>W </a:t>
            </a:r>
            <a:r>
              <a:rPr lang="fa-IR" sz="3200" spc="-150" dirty="0">
                <a:ln>
                  <a:solidFill>
                    <a:sysClr val="windowText" lastClr="000000"/>
                  </a:solidFill>
                </a:ln>
                <a:solidFill>
                  <a:srgbClr val="FFFFFF"/>
                </a:solidFill>
                <a:cs typeface="B Titr" pitchFamily="2" charset="-78"/>
              </a:rPr>
              <a:t> را بدست آورید) باید ، فاصله خود تا هدف (</a:t>
            </a:r>
            <a:r>
              <a:rPr lang="en-US" sz="3200" spc="-150" dirty="0">
                <a:ln>
                  <a:solidFill>
                    <a:sysClr val="windowText" lastClr="000000"/>
                  </a:solidFill>
                </a:ln>
                <a:solidFill>
                  <a:srgbClr val="FFFFFF"/>
                </a:solidFill>
                <a:cs typeface="B Titr" pitchFamily="2" charset="-78"/>
              </a:rPr>
              <a:t>R</a:t>
            </a:r>
            <a:r>
              <a:rPr lang="fa-IR" sz="3200" spc="-150" dirty="0">
                <a:ln>
                  <a:solidFill>
                    <a:sysClr val="windowText" lastClr="000000"/>
                  </a:solidFill>
                </a:ln>
                <a:solidFill>
                  <a:srgbClr val="FFFFFF"/>
                </a:solidFill>
                <a:cs typeface="B Titr" pitchFamily="2" charset="-78"/>
              </a:rPr>
              <a:t>) و میلیم بین دو نقطه (</a:t>
            </a:r>
            <a:r>
              <a:rPr lang="en-US" sz="3200" spc="-150" dirty="0">
                <a:ln>
                  <a:solidFill>
                    <a:sysClr val="windowText" lastClr="000000"/>
                  </a:solidFill>
                </a:ln>
                <a:solidFill>
                  <a:srgbClr val="FFFFFF"/>
                </a:solidFill>
                <a:cs typeface="B Titr" pitchFamily="2" charset="-78"/>
              </a:rPr>
              <a:t>M</a:t>
            </a:r>
            <a:r>
              <a:rPr lang="fa-IR" sz="3200" spc="-150" dirty="0">
                <a:ln>
                  <a:solidFill>
                    <a:sysClr val="windowText" lastClr="000000"/>
                  </a:solidFill>
                </a:ln>
                <a:solidFill>
                  <a:srgbClr val="FFFFFF"/>
                </a:solidFill>
                <a:cs typeface="B Titr" pitchFamily="2" charset="-78"/>
              </a:rPr>
              <a:t>) را داشته باشید و همینطور اگر بخواهید در عمق تخمین مسافت کنید (</a:t>
            </a:r>
            <a:r>
              <a:rPr lang="en-US" sz="3200" spc="-150" dirty="0">
                <a:ln>
                  <a:solidFill>
                    <a:sysClr val="windowText" lastClr="000000"/>
                  </a:solidFill>
                </a:ln>
                <a:solidFill>
                  <a:srgbClr val="FFFFFF"/>
                </a:solidFill>
                <a:cs typeface="B Titr" pitchFamily="2" charset="-78"/>
              </a:rPr>
              <a:t>R</a:t>
            </a:r>
            <a:r>
              <a:rPr lang="fa-IR" sz="3200" spc="-150" dirty="0">
                <a:ln>
                  <a:solidFill>
                    <a:sysClr val="windowText" lastClr="000000"/>
                  </a:solidFill>
                </a:ln>
                <a:solidFill>
                  <a:srgbClr val="FFFFFF"/>
                </a:solidFill>
                <a:cs typeface="B Titr" pitchFamily="2" charset="-78"/>
              </a:rPr>
              <a:t>) را بدست آورید باید </a:t>
            </a:r>
            <a:r>
              <a:rPr lang="en-US" sz="3200" spc="-150" dirty="0">
                <a:ln>
                  <a:solidFill>
                    <a:sysClr val="windowText" lastClr="000000"/>
                  </a:solidFill>
                </a:ln>
                <a:solidFill>
                  <a:srgbClr val="FFFFFF"/>
                </a:solidFill>
                <a:cs typeface="B Titr" pitchFamily="2" charset="-78"/>
              </a:rPr>
              <a:t>W</a:t>
            </a:r>
            <a:r>
              <a:rPr lang="fa-IR" sz="3200" spc="-150" dirty="0">
                <a:ln>
                  <a:solidFill>
                    <a:sysClr val="windowText" lastClr="000000"/>
                  </a:solidFill>
                </a:ln>
                <a:solidFill>
                  <a:srgbClr val="FFFFFF"/>
                </a:solidFill>
                <a:cs typeface="B Titr" pitchFamily="2" charset="-78"/>
              </a:rPr>
              <a:t>و </a:t>
            </a:r>
            <a:r>
              <a:rPr lang="en-US" sz="3200" spc="-150" dirty="0">
                <a:ln>
                  <a:solidFill>
                    <a:sysClr val="windowText" lastClr="000000"/>
                  </a:solidFill>
                </a:ln>
                <a:solidFill>
                  <a:srgbClr val="FFFFFF"/>
                </a:solidFill>
                <a:cs typeface="B Titr" pitchFamily="2" charset="-78"/>
              </a:rPr>
              <a:t>M</a:t>
            </a:r>
            <a:r>
              <a:rPr lang="fa-IR" sz="3200" spc="-150" dirty="0">
                <a:ln>
                  <a:solidFill>
                    <a:sysClr val="windowText" lastClr="000000"/>
                  </a:solidFill>
                </a:ln>
                <a:solidFill>
                  <a:srgbClr val="FFFFFF"/>
                </a:solidFill>
                <a:cs typeface="B Titr" pitchFamily="2" charset="-78"/>
              </a:rPr>
              <a:t> را داشته باشید با این توضیح </a:t>
            </a:r>
            <a:r>
              <a:rPr lang="fa-IR" sz="3200" spc="-150" dirty="0">
                <a:ln>
                  <a:solidFill>
                    <a:sysClr val="windowText" lastClr="000000"/>
                  </a:solidFill>
                </a:ln>
                <a:solidFill>
                  <a:srgbClr val="FFFFFF"/>
                </a:solidFill>
                <a:cs typeface="B Titr" pitchFamily="2" charset="-78"/>
              </a:rPr>
              <a:t>که گاهی </a:t>
            </a:r>
            <a:r>
              <a:rPr lang="fa-IR" sz="3200" spc="-150" dirty="0">
                <a:ln>
                  <a:solidFill>
                    <a:sysClr val="windowText" lastClr="000000"/>
                  </a:solidFill>
                </a:ln>
                <a:solidFill>
                  <a:srgbClr val="FFFFFF"/>
                </a:solidFill>
                <a:cs typeface="B Titr" pitchFamily="2" charset="-78"/>
              </a:rPr>
              <a:t>اتفاق می افتد </a:t>
            </a:r>
            <a:r>
              <a:rPr lang="fa-IR" sz="3200" spc="-150" dirty="0">
                <a:ln>
                  <a:solidFill>
                    <a:sysClr val="windowText" lastClr="000000"/>
                  </a:solidFill>
                </a:ln>
                <a:solidFill>
                  <a:srgbClr val="FFFFFF"/>
                </a:solidFill>
                <a:cs typeface="B Titr" pitchFamily="2" charset="-78"/>
              </a:rPr>
              <a:t>اهداف ،اشیاء </a:t>
            </a:r>
            <a:r>
              <a:rPr lang="fa-IR" sz="3200" spc="-150" dirty="0">
                <a:ln>
                  <a:solidFill>
                    <a:sysClr val="windowText" lastClr="000000"/>
                  </a:solidFill>
                </a:ln>
                <a:solidFill>
                  <a:srgbClr val="FFFFFF"/>
                </a:solidFill>
                <a:cs typeface="B Titr" pitchFamily="2" charset="-78"/>
              </a:rPr>
              <a:t>مشخصی هستند که ارتفاع ، طول و عرض مشخصی هم دارند. </a:t>
            </a:r>
            <a:endParaRPr lang="fa-IR" sz="3200" spc="-150" dirty="0">
              <a:ln>
                <a:solidFill>
                  <a:sysClr val="windowText" lastClr="000000"/>
                </a:solidFill>
              </a:ln>
              <a:cs typeface="B Titr" pitchFamily="2" charset="-78"/>
            </a:endParaRPr>
          </a:p>
        </p:txBody>
      </p:sp>
    </p:spTree>
    <p:extLst>
      <p:ext uri="{BB962C8B-B14F-4D97-AF65-F5344CB8AC3E}">
        <p14:creationId xmlns:p14="http://schemas.microsoft.com/office/powerpoint/2010/main" val="950980277"/>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432" y="404664"/>
            <a:ext cx="10153128" cy="6001643"/>
          </a:xfrm>
          <a:prstGeom prst="rect">
            <a:avLst/>
          </a:prstGeom>
        </p:spPr>
        <p:txBody>
          <a:bodyPr wrap="square">
            <a:spAutoFit/>
          </a:bodyPr>
          <a:lstStyle/>
          <a:p>
            <a:pPr algn="just" rtl="1" eaLnBrk="0" hangingPunct="0"/>
            <a:r>
              <a:rPr lang="fa-IR" sz="4800" dirty="0">
                <a:ln>
                  <a:solidFill>
                    <a:sysClr val="windowText" lastClr="000000"/>
                  </a:solidFill>
                </a:ln>
                <a:solidFill>
                  <a:srgbClr val="FFFFFF"/>
                </a:solidFill>
                <a:cs typeface="B Titr" pitchFamily="2" charset="-78"/>
              </a:rPr>
              <a:t>مانند خودروی آیفا که معمولاً طول آن 6متر می باشد. یا یک تانک که معمولاً طول آن 7متر و ارتفاع آن 3متر است. (منظور اینکه شما بطور تجربی ارتفاع ، طول و عرض برخی از اشیاء را می توانید بدست آورید.) لذا با بدست آوردن میلیم این نقاط با یکی از روش های گفته شده، آنها را در فرمول میلیم قرار داده و فاصله خود تا هدف (</a:t>
            </a:r>
            <a:r>
              <a:rPr lang="en-US" sz="4800" dirty="0">
                <a:ln>
                  <a:solidFill>
                    <a:sysClr val="windowText" lastClr="000000"/>
                  </a:solidFill>
                </a:ln>
                <a:solidFill>
                  <a:srgbClr val="FFFFFF"/>
                </a:solidFill>
                <a:cs typeface="B Titr" pitchFamily="2" charset="-78"/>
              </a:rPr>
              <a:t>R</a:t>
            </a:r>
            <a:r>
              <a:rPr lang="fa-IR" sz="4800" dirty="0">
                <a:ln>
                  <a:solidFill>
                    <a:sysClr val="windowText" lastClr="000000"/>
                  </a:solidFill>
                </a:ln>
                <a:solidFill>
                  <a:srgbClr val="FFFFFF"/>
                </a:solidFill>
                <a:cs typeface="B Titr" pitchFamily="2" charset="-78"/>
              </a:rPr>
              <a:t>) را حساب می کنید.</a:t>
            </a:r>
            <a:endParaRPr lang="fa-IR" sz="4800" dirty="0">
              <a:ln>
                <a:solidFill>
                  <a:sysClr val="windowText" lastClr="000000"/>
                </a:solidFill>
              </a:ln>
              <a:cs typeface="B Titr" pitchFamily="2" charset="-78"/>
            </a:endParaRPr>
          </a:p>
        </p:txBody>
      </p:sp>
    </p:spTree>
    <p:extLst>
      <p:ext uri="{BB962C8B-B14F-4D97-AF65-F5344CB8AC3E}">
        <p14:creationId xmlns:p14="http://schemas.microsoft.com/office/powerpoint/2010/main" val="1252327916"/>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
          <p:cNvSpPr>
            <a:spLocks noChangeArrowheads="1"/>
          </p:cNvSpPr>
          <p:nvPr/>
        </p:nvSpPr>
        <p:spPr bwMode="auto">
          <a:xfrm>
            <a:off x="1792506" y="379686"/>
            <a:ext cx="853244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rtl="1" eaLnBrk="0" hangingPunct="0"/>
            <a:r>
              <a:rPr lang="fa-IR" sz="4800" dirty="0">
                <a:ln>
                  <a:solidFill>
                    <a:sysClr val="windowText" lastClr="000000"/>
                  </a:solidFill>
                </a:ln>
                <a:solidFill>
                  <a:srgbClr val="FFFFFF"/>
                </a:solidFill>
                <a:cs typeface="B Titr" pitchFamily="2" charset="-78"/>
              </a:rPr>
              <a:t>اما... </a:t>
            </a:r>
            <a:r>
              <a:rPr lang="fa-IR" sz="4800" dirty="0">
                <a:ln>
                  <a:solidFill>
                    <a:sysClr val="windowText" lastClr="000000"/>
                  </a:solidFill>
                </a:ln>
                <a:solidFill>
                  <a:srgbClr val="FFFFFF"/>
                </a:solidFill>
                <a:cs typeface="B Titr" pitchFamily="2" charset="-78"/>
              </a:rPr>
              <a:t>گاهی اتفاق می افتد که شما ارتفاع ، طول و یا عرض اشیاء یا اهداف را در اختیار ندارید در ضمن فاصله خود تا هدف را نیز نمی دانید در اینجا چگونه می توانید تخمین مسافت کنید؟ </a:t>
            </a:r>
            <a:endParaRPr lang="fa-IR" sz="4800" dirty="0">
              <a:ln>
                <a:solidFill>
                  <a:sysClr val="windowText" lastClr="000000"/>
                </a:solidFill>
              </a:ln>
              <a:solidFill>
                <a:srgbClr val="FFFFFF"/>
              </a:solidFill>
              <a:cs typeface="B Titr" pitchFamily="2" charset="-78"/>
            </a:endParaRPr>
          </a:p>
          <a:p>
            <a:pPr algn="just" rtl="1" eaLnBrk="0" hangingPunct="0"/>
            <a:endParaRPr lang="fa-IR" sz="4800" dirty="0">
              <a:ln>
                <a:solidFill>
                  <a:sysClr val="windowText" lastClr="000000"/>
                </a:solidFill>
              </a:ln>
              <a:solidFill>
                <a:srgbClr val="FFFFFF"/>
              </a:solidFill>
              <a:cs typeface="B Titr" pitchFamily="2" charset="-78"/>
            </a:endParaRPr>
          </a:p>
          <a:p>
            <a:pPr algn="ctr" rtl="1" eaLnBrk="0" hangingPunct="0"/>
            <a:r>
              <a:rPr lang="fa-IR" sz="4800" dirty="0">
                <a:ln>
                  <a:solidFill>
                    <a:sysClr val="windowText" lastClr="000000"/>
                  </a:solidFill>
                </a:ln>
                <a:solidFill>
                  <a:srgbClr val="FFFF00"/>
                </a:solidFill>
                <a:effectLst>
                  <a:outerShdw blurRad="38100" dist="38100" dir="2700000" algn="tl">
                    <a:srgbClr val="000000">
                      <a:alpha val="43137"/>
                    </a:srgbClr>
                  </a:outerShdw>
                </a:effectLst>
                <a:cs typeface="B Titr" pitchFamily="2" charset="-78"/>
              </a:rPr>
              <a:t>پاسخ </a:t>
            </a:r>
            <a:r>
              <a:rPr lang="fa-IR" sz="4800" dirty="0">
                <a:ln>
                  <a:solidFill>
                    <a:sysClr val="windowText" lastClr="000000"/>
                  </a:solidFill>
                </a:ln>
                <a:solidFill>
                  <a:srgbClr val="FFFF00"/>
                </a:solidFill>
                <a:effectLst>
                  <a:outerShdw blurRad="38100" dist="38100" dir="2700000" algn="tl">
                    <a:srgbClr val="000000">
                      <a:alpha val="43137"/>
                    </a:srgbClr>
                  </a:outerShdw>
                </a:effectLst>
                <a:cs typeface="B Titr" pitchFamily="2" charset="-78"/>
              </a:rPr>
              <a:t>این سوال را با ارائه یک مثال و حل آن بررسی می کنیم </a:t>
            </a:r>
            <a:r>
              <a:rPr lang="fa-IR" sz="4800" dirty="0">
                <a:ln>
                  <a:solidFill>
                    <a:sysClr val="windowText" lastClr="000000"/>
                  </a:solidFill>
                </a:ln>
                <a:solidFill>
                  <a:srgbClr val="FFFF00"/>
                </a:solidFill>
                <a:effectLst>
                  <a:outerShdw blurRad="38100" dist="38100" dir="2700000" algn="tl">
                    <a:srgbClr val="000000">
                      <a:alpha val="43137"/>
                    </a:srgbClr>
                  </a:outerShdw>
                </a:effectLst>
                <a:cs typeface="B Titr" pitchFamily="2" charset="-78"/>
              </a:rPr>
              <a:t>.</a:t>
            </a:r>
            <a:endParaRPr lang="en-US" sz="4800" dirty="0">
              <a:ln>
                <a:solidFill>
                  <a:sysClr val="windowText" lastClr="000000"/>
                </a:solidFill>
              </a:ln>
              <a:solidFill>
                <a:srgbClr val="FFFF00"/>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3828236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0594">
                                            <p:txEl>
                                              <p:pRg st="2" end="2"/>
                                            </p:txEl>
                                          </p:spTgt>
                                        </p:tgtEl>
                                        <p:attrNameLst>
                                          <p:attrName>style.visibility</p:attrName>
                                        </p:attrNameLst>
                                      </p:cBhvr>
                                      <p:to>
                                        <p:strVal val="visible"/>
                                      </p:to>
                                    </p:set>
                                    <p:animEffect transition="in" filter="fade">
                                      <p:cBhvr>
                                        <p:cTn id="7" dur="1000"/>
                                        <p:tgtEl>
                                          <p:spTgt spid="110594">
                                            <p:txEl>
                                              <p:pRg st="2" end="2"/>
                                            </p:txEl>
                                          </p:spTgt>
                                        </p:tgtEl>
                                      </p:cBhvr>
                                    </p:animEffect>
                                    <p:anim calcmode="lin" valueType="num">
                                      <p:cBhvr>
                                        <p:cTn id="8" dur="1000" fill="hold"/>
                                        <p:tgtEl>
                                          <p:spTgt spid="11059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1059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416" y="332657"/>
            <a:ext cx="9577064" cy="5509200"/>
          </a:xfrm>
          <a:prstGeom prst="rect">
            <a:avLst/>
          </a:prstGeom>
        </p:spPr>
        <p:txBody>
          <a:bodyPr wrap="square">
            <a:spAutoFit/>
          </a:bodyPr>
          <a:lstStyle/>
          <a:p>
            <a:pPr algn="just" rtl="1" eaLnBrk="0" hangingPunct="0"/>
            <a:r>
              <a:rPr lang="fa-IR" sz="4400" spc="-150" dirty="0">
                <a:ln>
                  <a:solidFill>
                    <a:sysClr val="windowText" lastClr="000000"/>
                  </a:solidFill>
                </a:ln>
                <a:solidFill>
                  <a:srgbClr val="FFFFFF"/>
                </a:solidFill>
                <a:cs typeface="B Titr" pitchFamily="2" charset="-78"/>
              </a:rPr>
              <a:t>مثال : در مقابل شما به عنوان نیروی پدافند کننده در منطقه دشمن راهی وجود دارد. که دو طرف آن به علت شرایط ویژه ی زمین غیر قابل عبور است (تنگه) و این راه تنها راه نفوذ دشمن است شما می خواهید جهت جلوگیری از نفوذ دشمن از این راه، با خمپاره انداز روی آن اجرای آتش کنید ، لذا برای بستن درجه صحیح روی قبضه ی خود احتیاج به تخمین مسافت دارید . چگونه عمل می کنید؟ </a:t>
            </a:r>
            <a:endParaRPr lang="fa-IR" sz="4400" spc="-150" dirty="0">
              <a:ln>
                <a:solidFill>
                  <a:sysClr val="windowText" lastClr="000000"/>
                </a:solidFill>
              </a:ln>
              <a:cs typeface="B Titr" pitchFamily="2" charset="-78"/>
            </a:endParaRPr>
          </a:p>
        </p:txBody>
      </p:sp>
    </p:spTree>
    <p:extLst>
      <p:ext uri="{BB962C8B-B14F-4D97-AF65-F5344CB8AC3E}">
        <p14:creationId xmlns:p14="http://schemas.microsoft.com/office/powerpoint/2010/main" val="3296911084"/>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1464" y="404664"/>
            <a:ext cx="9937104" cy="6001643"/>
          </a:xfrm>
          <a:prstGeom prst="rect">
            <a:avLst/>
          </a:prstGeom>
        </p:spPr>
        <p:txBody>
          <a:bodyPr wrap="square">
            <a:spAutoFit/>
          </a:bodyPr>
          <a:lstStyle/>
          <a:p>
            <a:pPr algn="just" rtl="1" eaLnBrk="0" hangingPunct="0"/>
            <a:r>
              <a:rPr lang="fa-IR" sz="4800" spc="-150" dirty="0">
                <a:ln>
                  <a:solidFill>
                    <a:sysClr val="windowText" lastClr="000000"/>
                  </a:solidFill>
                </a:ln>
                <a:solidFill>
                  <a:srgbClr val="FFFFFF"/>
                </a:solidFill>
                <a:cs typeface="B Titr" pitchFamily="2" charset="-78"/>
              </a:rPr>
              <a:t>حل مثال : همانطور که در مثال می بینید . شما باید عرض این راه را زیر آتش بگیرید از طرفی فاصله خود تا تنگه را نیز نمی دانید ، در ضمن میلیم عرض راه را نیز نمی دانید. برای تخمین مسافت در اینجا از </a:t>
            </a:r>
            <a:r>
              <a:rPr lang="fa-IR" sz="4800" spc="-150" dirty="0">
                <a:ln>
                  <a:solidFill>
                    <a:sysClr val="windowText" lastClr="000000"/>
                  </a:solidFill>
                </a:ln>
                <a:solidFill>
                  <a:srgbClr val="FF0000"/>
                </a:solidFill>
                <a:cs typeface="B Titr" pitchFamily="2" charset="-78"/>
              </a:rPr>
              <a:t>روش جابجایی استفاده می کنیم.</a:t>
            </a:r>
            <a:endParaRPr lang="en-US" sz="4800" spc="-150" dirty="0">
              <a:ln>
                <a:solidFill>
                  <a:sysClr val="windowText" lastClr="000000"/>
                </a:solidFill>
              </a:ln>
              <a:solidFill>
                <a:srgbClr val="FF0000"/>
              </a:solidFill>
              <a:latin typeface="Times New Roman" pitchFamily="18" charset="0"/>
              <a:cs typeface="B Titr" pitchFamily="2" charset="-78"/>
            </a:endParaRPr>
          </a:p>
          <a:p>
            <a:pPr algn="just" rtl="1" eaLnBrk="0" hangingPunct="0"/>
            <a:r>
              <a:rPr lang="fa-IR" sz="4800" spc="-150" dirty="0">
                <a:ln>
                  <a:solidFill>
                    <a:sysClr val="windowText" lastClr="000000"/>
                  </a:solidFill>
                </a:ln>
                <a:solidFill>
                  <a:srgbClr val="FFFFFF"/>
                </a:solidFill>
                <a:latin typeface="Times New Roman" pitchFamily="18" charset="0"/>
                <a:cs typeface="B Titr" pitchFamily="2" charset="-78"/>
              </a:rPr>
              <a:t>ترتیب که یک نقطه در وسط راه مشخص کرده ، با قطب نما به سمت آن نشانه روی کرده و گرای آن را می خوانیم</a:t>
            </a:r>
            <a:endParaRPr lang="fa-IR" sz="4800" spc="-150" dirty="0">
              <a:ln>
                <a:solidFill>
                  <a:sysClr val="windowText" lastClr="000000"/>
                </a:solidFill>
              </a:ln>
            </a:endParaRPr>
          </a:p>
        </p:txBody>
      </p:sp>
    </p:spTree>
    <p:extLst>
      <p:ext uri="{BB962C8B-B14F-4D97-AF65-F5344CB8AC3E}">
        <p14:creationId xmlns:p14="http://schemas.microsoft.com/office/powerpoint/2010/main" val="3718264592"/>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
          <p:cNvSpPr>
            <a:spLocks noChangeArrowheads="1"/>
          </p:cNvSpPr>
          <p:nvPr/>
        </p:nvSpPr>
        <p:spPr bwMode="auto">
          <a:xfrm>
            <a:off x="1524000" y="4656038"/>
            <a:ext cx="607267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rtl="1" eaLnBrk="0" hangingPunct="0"/>
            <a:r>
              <a:rPr lang="en-US" sz="3600" dirty="0">
                <a:solidFill>
                  <a:schemeClr val="bg1"/>
                </a:solidFill>
                <a:latin typeface="Rockney Extrabold" pitchFamily="2" charset="0"/>
                <a:cs typeface="B Titr" pitchFamily="2" charset="-78"/>
              </a:rPr>
              <a:t>M=1450–1400=50</a:t>
            </a:r>
            <a:r>
              <a:rPr lang="fa-IR" sz="3600" dirty="0">
                <a:solidFill>
                  <a:schemeClr val="bg1"/>
                </a:solidFill>
                <a:latin typeface="Rockney Extrabold" pitchFamily="2" charset="0"/>
                <a:cs typeface="B Titr" pitchFamily="2" charset="-78"/>
              </a:rPr>
              <a:t>میلیم</a:t>
            </a:r>
            <a:endParaRPr lang="en-US" sz="3600" dirty="0">
              <a:solidFill>
                <a:schemeClr val="bg1"/>
              </a:solidFill>
              <a:latin typeface="Rockney Extrabold" pitchFamily="2" charset="0"/>
              <a:cs typeface="B Titr" pitchFamily="2" charset="-78"/>
            </a:endParaRPr>
          </a:p>
          <a:p>
            <a:pPr rtl="1" eaLnBrk="0" hangingPunct="0"/>
            <a:r>
              <a:rPr lang="en-US" sz="3600" dirty="0">
                <a:solidFill>
                  <a:schemeClr val="bg1"/>
                </a:solidFill>
                <a:latin typeface="Rockney Extrabold" pitchFamily="2" charset="0"/>
                <a:cs typeface="B Titr" pitchFamily="2" charset="-78"/>
              </a:rPr>
              <a:t>W=50 </a:t>
            </a:r>
            <a:r>
              <a:rPr lang="fa-IR" sz="3600" dirty="0">
                <a:solidFill>
                  <a:schemeClr val="bg1"/>
                </a:solidFill>
                <a:latin typeface="Rockney Extrabold" pitchFamily="2" charset="0"/>
                <a:cs typeface="B Titr" pitchFamily="2" charset="-78"/>
              </a:rPr>
              <a:t>متر</a:t>
            </a:r>
          </a:p>
          <a:p>
            <a:pPr rtl="1" eaLnBrk="0" hangingPunct="0"/>
            <a:r>
              <a:rPr lang="en-US" sz="3600" dirty="0">
                <a:solidFill>
                  <a:schemeClr val="bg1"/>
                </a:solidFill>
                <a:latin typeface="Rockney Extrabold" pitchFamily="2" charset="0"/>
                <a:cs typeface="B Titr" pitchFamily="2" charset="-78"/>
              </a:rPr>
              <a:t>R </a:t>
            </a:r>
            <a:r>
              <a:rPr lang="en-US" sz="3600" dirty="0">
                <a:solidFill>
                  <a:schemeClr val="bg1"/>
                </a:solidFill>
                <a:latin typeface="Rockney Extrabold" pitchFamily="2" charset="0"/>
                <a:cs typeface="B Titr" pitchFamily="2" charset="-78"/>
              </a:rPr>
              <a:t>= ? </a:t>
            </a:r>
          </a:p>
        </p:txBody>
      </p:sp>
      <p:sp>
        <p:nvSpPr>
          <p:cNvPr id="111619" name="Rectangle 2"/>
          <p:cNvSpPr>
            <a:spLocks noChangeArrowheads="1"/>
          </p:cNvSpPr>
          <p:nvPr/>
        </p:nvSpPr>
        <p:spPr bwMode="auto">
          <a:xfrm>
            <a:off x="1752600" y="258902"/>
            <a:ext cx="8763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a:r>
              <a:rPr lang="fa-IR" sz="4800" dirty="0">
                <a:ln>
                  <a:solidFill>
                    <a:sysClr val="windowText" lastClr="000000"/>
                  </a:solidFill>
                </a:ln>
                <a:solidFill>
                  <a:srgbClr val="FFFFFF"/>
                </a:solidFill>
                <a:latin typeface="Times New Roman" pitchFamily="18" charset="0"/>
                <a:cs typeface="B Titr" pitchFamily="2" charset="-78"/>
              </a:rPr>
              <a:t>(به عنوان مثال 1400 میلیم ) سپس مقداری به سمت چپ یا راست حرکت کرده ( به عنوان مثال 50 متر) و از آن نقطه مجدداً به هدف نشانه رفته و گرای آن را می خوانیم (1450 میلیم) بدین ترتیب خواهیم داشت</a:t>
            </a:r>
            <a:r>
              <a:rPr lang="en-US" sz="4800" dirty="0">
                <a:ln>
                  <a:solidFill>
                    <a:sysClr val="windowText" lastClr="000000"/>
                  </a:solidFill>
                </a:ln>
                <a:solidFill>
                  <a:srgbClr val="FFFFFF"/>
                </a:solidFill>
                <a:latin typeface="Times New Roman" pitchFamily="18" charset="0"/>
                <a:cs typeface="B Titr" pitchFamily="2" charset="-78"/>
              </a:rPr>
              <a:t> :</a:t>
            </a:r>
            <a:r>
              <a:rPr lang="en-US" sz="4800" dirty="0">
                <a:ln>
                  <a:solidFill>
                    <a:sysClr val="windowText" lastClr="000000"/>
                  </a:solidFill>
                </a:ln>
                <a:cs typeface="B Titr" pitchFamily="2" charset="-78"/>
              </a:rPr>
              <a:t> </a:t>
            </a:r>
            <a:endParaRPr lang="fa-IR" sz="4800" dirty="0">
              <a:ln>
                <a:solidFill>
                  <a:sysClr val="windowText" lastClr="000000"/>
                </a:solidFill>
              </a:ln>
              <a:cs typeface="B Titr" pitchFamily="2" charset="-78"/>
            </a:endParaRPr>
          </a:p>
        </p:txBody>
      </p:sp>
      <p:sp>
        <p:nvSpPr>
          <p:cNvPr id="4" name="Rectangle 3"/>
          <p:cNvSpPr/>
          <p:nvPr/>
        </p:nvSpPr>
        <p:spPr>
          <a:xfrm>
            <a:off x="4655840" y="5758805"/>
            <a:ext cx="1439332" cy="646331"/>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rtl="1">
              <a:defRPr/>
            </a:pPr>
            <a:r>
              <a:rPr lang="en-US" sz="3600" dirty="0">
                <a:ln/>
                <a:solidFill>
                  <a:schemeClr val="accent3"/>
                </a:solidFill>
                <a:latin typeface="Rockney Extrabold" pitchFamily="2" charset="0"/>
                <a:cs typeface="B Titr" pitchFamily="2" charset="-78"/>
              </a:rPr>
              <a:t>50=</a:t>
            </a:r>
            <a:endParaRPr lang="en-US" sz="3600" dirty="0">
              <a:ln/>
              <a:solidFill>
                <a:schemeClr val="accent3"/>
              </a:solidFill>
              <a:latin typeface="Rockney Extrabold" pitchFamily="2" charset="0"/>
              <a:cs typeface="B Titr" pitchFamily="2" charset="-78"/>
            </a:endParaRPr>
          </a:p>
        </p:txBody>
      </p:sp>
      <p:sp>
        <p:nvSpPr>
          <p:cNvPr id="5" name="Rectangle 4"/>
          <p:cNvSpPr/>
          <p:nvPr/>
        </p:nvSpPr>
        <p:spPr>
          <a:xfrm>
            <a:off x="5663952" y="5541040"/>
            <a:ext cx="1138256" cy="1200329"/>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 rtl="1">
              <a:defRPr/>
            </a:pPr>
            <a:r>
              <a:rPr lang="en-US" sz="3600" u="sng"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Rockney Extrabold" pitchFamily="2" charset="0"/>
                <a:cs typeface="B Titr" pitchFamily="2" charset="-78"/>
              </a:rPr>
              <a:t>50</a:t>
            </a:r>
          </a:p>
          <a:p>
            <a:pPr algn="just" rtl="1">
              <a:defRPr/>
            </a:pPr>
            <a:r>
              <a:rPr lang="en-U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Rockney Extrabold" pitchFamily="2" charset="0"/>
                <a:cs typeface="B Titr" pitchFamily="2" charset="-78"/>
              </a:rPr>
              <a:t>R</a:t>
            </a:r>
          </a:p>
        </p:txBody>
      </p:sp>
      <p:sp>
        <p:nvSpPr>
          <p:cNvPr id="8" name="Right Arrow 7"/>
          <p:cNvSpPr/>
          <p:nvPr/>
        </p:nvSpPr>
        <p:spPr bwMode="auto">
          <a:xfrm>
            <a:off x="6802208" y="5949757"/>
            <a:ext cx="794468" cy="381000"/>
          </a:xfrm>
          <a:prstGeom prst="rightArrow">
            <a:avLst/>
          </a:prstGeom>
          <a:solidFill>
            <a:srgbClr val="FF0000"/>
          </a:solidFill>
          <a:ln w="38100" cap="flat" cmpd="thickThin" algn="ctr">
            <a:solidFill>
              <a:srgbClr val="92D050"/>
            </a:solidFill>
            <a:prstDash val="solid"/>
            <a:round/>
            <a:headEnd type="none" w="med" len="med"/>
            <a:tailEnd type="none" w="med" len="med"/>
          </a:ln>
          <a:effectLst>
            <a:innerShdw blurRad="63500" dist="50800" dir="16200000">
              <a:prstClr val="black">
                <a:alpha val="50000"/>
              </a:prstClr>
            </a:innerShdw>
          </a:effectLst>
        </p:spPr>
        <p:txBody>
          <a:bodyPr rtlCol="1"/>
          <a:lstStyle/>
          <a:p>
            <a:pPr algn="just" rtl="1">
              <a:defRPr/>
            </a:pPr>
            <a:endParaRPr lang="fa-IR" sz="2400" dirty="0">
              <a:solidFill>
                <a:schemeClr val="accent2">
                  <a:lumMod val="60000"/>
                  <a:lumOff val="40000"/>
                </a:schemeClr>
              </a:solidFill>
              <a:latin typeface="Rockney Extrabold" pitchFamily="2" charset="0"/>
              <a:cs typeface="B Titr" pitchFamily="2" charset="-78"/>
            </a:endParaRPr>
          </a:p>
        </p:txBody>
      </p:sp>
      <p:sp>
        <p:nvSpPr>
          <p:cNvPr id="9" name="Rectangle 8"/>
          <p:cNvSpPr/>
          <p:nvPr/>
        </p:nvSpPr>
        <p:spPr>
          <a:xfrm>
            <a:off x="7980947" y="5817092"/>
            <a:ext cx="252028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defRPr/>
            </a:pPr>
            <a:r>
              <a:rPr lang="en-US" sz="36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Rockney Extrabold" pitchFamily="2" charset="0"/>
                <a:cs typeface="B Titr" pitchFamily="2" charset="-78"/>
              </a:rPr>
              <a:t>R=1 </a:t>
            </a:r>
            <a:r>
              <a:rPr lang="en-US" sz="36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Rockney Extrabold" pitchFamily="2" charset="0"/>
                <a:cs typeface="B Titr" pitchFamily="2" charset="-78"/>
              </a:rPr>
              <a:t>Km</a:t>
            </a:r>
          </a:p>
        </p:txBody>
      </p:sp>
    </p:spTree>
    <p:extLst>
      <p:ext uri="{BB962C8B-B14F-4D97-AF65-F5344CB8AC3E}">
        <p14:creationId xmlns:p14="http://schemas.microsoft.com/office/powerpoint/2010/main" val="10471300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fade">
                                      <p:cBhvr>
                                        <p:cTn id="7" dur="1000"/>
                                        <p:tgtEl>
                                          <p:spTgt spid="111618"/>
                                        </p:tgtEl>
                                      </p:cBhvr>
                                    </p:animEffect>
                                    <p:anim calcmode="lin" valueType="num">
                                      <p:cBhvr>
                                        <p:cTn id="8" dur="1000" fill="hold"/>
                                        <p:tgtEl>
                                          <p:spTgt spid="111618"/>
                                        </p:tgtEl>
                                        <p:attrNameLst>
                                          <p:attrName>ppt_x</p:attrName>
                                        </p:attrNameLst>
                                      </p:cBhvr>
                                      <p:tavLst>
                                        <p:tav tm="0">
                                          <p:val>
                                            <p:strVal val="#ppt_x"/>
                                          </p:val>
                                        </p:tav>
                                        <p:tav tm="100000">
                                          <p:val>
                                            <p:strVal val="#ppt_x"/>
                                          </p:val>
                                        </p:tav>
                                      </p:tavLst>
                                    </p:anim>
                                    <p:anim calcmode="lin" valueType="num">
                                      <p:cBhvr>
                                        <p:cTn id="9" dur="1000" fill="hold"/>
                                        <p:tgtEl>
                                          <p:spTgt spid="1116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P spid="4" grpId="0"/>
      <p:bldP spid="5" grpId="0"/>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
          <p:cNvSpPr>
            <a:spLocks noChangeArrowheads="1"/>
          </p:cNvSpPr>
          <p:nvPr/>
        </p:nvSpPr>
        <p:spPr bwMode="auto">
          <a:xfrm>
            <a:off x="1919536" y="622424"/>
            <a:ext cx="8748464"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1" eaLnBrk="0" hangingPunct="0"/>
            <a:r>
              <a:rPr lang="fa-IR"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Titr" pitchFamily="2" charset="-78"/>
              </a:rPr>
              <a:t>منظور </a:t>
            </a:r>
            <a:r>
              <a:rPr lang="fa-IR"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Titr" pitchFamily="2" charset="-78"/>
              </a:rPr>
              <a:t>از تخمین مسافت :</a:t>
            </a:r>
          </a:p>
          <a:p>
            <a:pPr algn="justLow" rtl="1" eaLnBrk="0" hangingPunct="0"/>
            <a:endParaRPr lang="fa-IR" sz="3600" spc="-150" dirty="0">
              <a:solidFill>
                <a:srgbClr val="F2F2F2"/>
              </a:solidFill>
              <a:cs typeface="B Titr" pitchFamily="2" charset="-78"/>
            </a:endParaRPr>
          </a:p>
          <a:p>
            <a:pPr algn="justLow" rtl="1" eaLnBrk="0" hangingPunct="0"/>
            <a:endParaRPr lang="en-US" sz="700" spc="-150" dirty="0">
              <a:solidFill>
                <a:srgbClr val="F2F2F2"/>
              </a:solidFill>
              <a:cs typeface="B Titr" pitchFamily="2" charset="-78"/>
            </a:endParaRPr>
          </a:p>
          <a:p>
            <a:pPr indent="895350" algn="justLow" rtl="1" eaLnBrk="0" hangingPunct="0">
              <a:lnSpc>
                <a:spcPct val="200000"/>
              </a:lnSpc>
            </a:pPr>
            <a:r>
              <a:rPr lang="fa-IR" sz="4400" spc="-150" dirty="0">
                <a:ln>
                  <a:solidFill>
                    <a:sysClr val="windowText" lastClr="000000"/>
                  </a:solidFill>
                </a:ln>
                <a:solidFill>
                  <a:srgbClr val="F2F2F2"/>
                </a:solidFill>
                <a:cs typeface="B Titr" pitchFamily="2" charset="-78"/>
              </a:rPr>
              <a:t>الف- بستن درجه صحیح روی جنگ افزار</a:t>
            </a:r>
          </a:p>
          <a:p>
            <a:pPr indent="895350" algn="justLow" rtl="1" eaLnBrk="0" hangingPunct="0">
              <a:lnSpc>
                <a:spcPct val="200000"/>
              </a:lnSpc>
            </a:pPr>
            <a:r>
              <a:rPr lang="fa-IR" sz="4400" spc="-150" dirty="0">
                <a:ln>
                  <a:solidFill>
                    <a:sysClr val="windowText" lastClr="000000"/>
                  </a:solidFill>
                </a:ln>
                <a:solidFill>
                  <a:srgbClr val="F2F2F2"/>
                </a:solidFill>
                <a:cs typeface="B Titr" pitchFamily="2" charset="-78"/>
              </a:rPr>
              <a:t>ب- </a:t>
            </a:r>
            <a:r>
              <a:rPr lang="fa-IR" sz="4400" spc="-150" dirty="0">
                <a:ln>
                  <a:solidFill>
                    <a:sysClr val="windowText" lastClr="000000"/>
                  </a:solidFill>
                </a:ln>
                <a:solidFill>
                  <a:srgbClr val="F2F2F2"/>
                </a:solidFill>
                <a:cs typeface="B Titr" pitchFamily="2" charset="-78"/>
              </a:rPr>
              <a:t>ثبت یا گزارش نقاط و اهداف مورد نظر</a:t>
            </a:r>
          </a:p>
        </p:txBody>
      </p:sp>
    </p:spTree>
    <p:extLst>
      <p:ext uri="{BB962C8B-B14F-4D97-AF65-F5344CB8AC3E}">
        <p14:creationId xmlns:p14="http://schemas.microsoft.com/office/powerpoint/2010/main" val="34420275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82273">
                                            <p:txEl>
                                              <p:pRg st="0" end="0"/>
                                            </p:txEl>
                                          </p:spTgt>
                                        </p:tgtEl>
                                        <p:attrNameLst>
                                          <p:attrName>style.visibility</p:attrName>
                                        </p:attrNameLst>
                                      </p:cBhvr>
                                      <p:to>
                                        <p:strVal val="visible"/>
                                      </p:to>
                                    </p:set>
                                    <p:animEffect transition="in" filter="fade">
                                      <p:cBhvr>
                                        <p:cTn id="7" dur="1000"/>
                                        <p:tgtEl>
                                          <p:spTgt spid="182273">
                                            <p:txEl>
                                              <p:pRg st="0" end="0"/>
                                            </p:txEl>
                                          </p:spTgt>
                                        </p:tgtEl>
                                      </p:cBhvr>
                                    </p:animEffect>
                                    <p:anim calcmode="lin" valueType="num">
                                      <p:cBhvr>
                                        <p:cTn id="8" dur="1000" fill="hold"/>
                                        <p:tgtEl>
                                          <p:spTgt spid="18227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227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82273">
                                            <p:txEl>
                                              <p:pRg st="3" end="3"/>
                                            </p:txEl>
                                          </p:spTgt>
                                        </p:tgtEl>
                                        <p:attrNameLst>
                                          <p:attrName>style.visibility</p:attrName>
                                        </p:attrNameLst>
                                      </p:cBhvr>
                                      <p:to>
                                        <p:strVal val="visible"/>
                                      </p:to>
                                    </p:set>
                                    <p:anim calcmode="lin" valueType="num">
                                      <p:cBhvr additive="base">
                                        <p:cTn id="13" dur="500" fill="hold"/>
                                        <p:tgtEl>
                                          <p:spTgt spid="18227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2273">
                                            <p:txEl>
                                              <p:pRg st="3" end="3"/>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182273">
                                            <p:txEl>
                                              <p:pRg st="4" end="4"/>
                                            </p:txEl>
                                          </p:spTgt>
                                        </p:tgtEl>
                                        <p:attrNameLst>
                                          <p:attrName>style.visibility</p:attrName>
                                        </p:attrNameLst>
                                      </p:cBhvr>
                                      <p:to>
                                        <p:strVal val="visible"/>
                                      </p:to>
                                    </p:set>
                                    <p:anim calcmode="lin" valueType="num">
                                      <p:cBhvr additive="base">
                                        <p:cTn id="18" dur="500" fill="hold"/>
                                        <p:tgtEl>
                                          <p:spTgt spid="18227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227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75521" y="147404"/>
            <a:ext cx="860756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rtl="1" eaLnBrk="0" hangingPunct="0"/>
            <a:r>
              <a:rPr lang="fa-IR" sz="4000" dirty="0">
                <a:ln>
                  <a:solidFill>
                    <a:sysClr val="windowText" lastClr="000000"/>
                  </a:solidFill>
                </a:ln>
                <a:solidFill>
                  <a:srgbClr val="FFFFFF"/>
                </a:solidFill>
                <a:cs typeface="B Titr" pitchFamily="2" charset="-78"/>
              </a:rPr>
              <a:t>برای بدست آوردن عرض راه (تنگه ) ابتدا با قطب نما به سمت انتهای راست تنگه نشانه روی کرده و گرای آن را می خوانیم (1350 میلیم) سپس از همان نقطه به انتهای سمت چپ تنگه نشانه روی کرده و گرای آن را می خوانیم (1500میلیم) در این صورت خواهیم داشت :</a:t>
            </a:r>
            <a:endParaRPr lang="fa-IR" sz="4000" dirty="0">
              <a:ln>
                <a:solidFill>
                  <a:sysClr val="windowText" lastClr="000000"/>
                </a:solidFill>
              </a:ln>
              <a:cs typeface="B Titr" pitchFamily="2" charset="-78"/>
            </a:endParaRPr>
          </a:p>
        </p:txBody>
      </p:sp>
      <p:sp>
        <p:nvSpPr>
          <p:cNvPr id="3" name="TextBox 11"/>
          <p:cNvSpPr txBox="1">
            <a:spLocks noChangeArrowheads="1"/>
          </p:cNvSpPr>
          <p:nvPr/>
        </p:nvSpPr>
        <p:spPr bwMode="auto">
          <a:xfrm>
            <a:off x="1539460" y="3933056"/>
            <a:ext cx="52046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B Nazanin" pitchFamily="2" charset="-78"/>
              </a:defRPr>
            </a:lvl1pPr>
            <a:lvl2pPr marL="742950" indent="-285750" eaLnBrk="0" hangingPunct="0">
              <a:defRPr sz="2000">
                <a:solidFill>
                  <a:schemeClr val="tx1"/>
                </a:solidFill>
                <a:latin typeface="Arial" pitchFamily="34" charset="0"/>
                <a:cs typeface="B Nazanin" pitchFamily="2" charset="-78"/>
              </a:defRPr>
            </a:lvl2pPr>
            <a:lvl3pPr marL="1143000" indent="-228600" eaLnBrk="0" hangingPunct="0">
              <a:defRPr sz="2000">
                <a:solidFill>
                  <a:schemeClr val="tx1"/>
                </a:solidFill>
                <a:latin typeface="Arial" pitchFamily="34" charset="0"/>
                <a:cs typeface="B Nazanin" pitchFamily="2" charset="-78"/>
              </a:defRPr>
            </a:lvl3pPr>
            <a:lvl4pPr marL="1600200" indent="-228600" eaLnBrk="0" hangingPunct="0">
              <a:defRPr sz="2000">
                <a:solidFill>
                  <a:schemeClr val="tx1"/>
                </a:solidFill>
                <a:latin typeface="Arial" pitchFamily="34" charset="0"/>
                <a:cs typeface="B Nazanin" pitchFamily="2" charset="-78"/>
              </a:defRPr>
            </a:lvl4pPr>
            <a:lvl5pPr marL="2057400" indent="-228600" eaLnBrk="0" hangingPunct="0">
              <a:defRPr sz="2000">
                <a:solidFill>
                  <a:schemeClr val="tx1"/>
                </a:solidFill>
                <a:latin typeface="Arial" pitchFamily="34" charset="0"/>
                <a:cs typeface="B Nazanin" pitchFamily="2" charset="-78"/>
              </a:defRPr>
            </a:lvl5pPr>
            <a:lvl6pPr marL="2514600" indent="-228600" rtl="0" eaLnBrk="0" fontAlgn="base" hangingPunct="0">
              <a:spcBef>
                <a:spcPct val="0"/>
              </a:spcBef>
              <a:spcAft>
                <a:spcPct val="0"/>
              </a:spcAft>
              <a:defRPr sz="2000">
                <a:solidFill>
                  <a:schemeClr val="tx1"/>
                </a:solidFill>
                <a:latin typeface="Arial" pitchFamily="34" charset="0"/>
                <a:cs typeface="B Nazanin" pitchFamily="2" charset="-78"/>
              </a:defRPr>
            </a:lvl6pPr>
            <a:lvl7pPr marL="2971800" indent="-228600" rtl="0" eaLnBrk="0" fontAlgn="base" hangingPunct="0">
              <a:spcBef>
                <a:spcPct val="0"/>
              </a:spcBef>
              <a:spcAft>
                <a:spcPct val="0"/>
              </a:spcAft>
              <a:defRPr sz="2000">
                <a:solidFill>
                  <a:schemeClr val="tx1"/>
                </a:solidFill>
                <a:latin typeface="Arial" pitchFamily="34" charset="0"/>
                <a:cs typeface="B Nazanin" pitchFamily="2" charset="-78"/>
              </a:defRPr>
            </a:lvl7pPr>
            <a:lvl8pPr marL="3429000" indent="-228600" rtl="0" eaLnBrk="0" fontAlgn="base" hangingPunct="0">
              <a:spcBef>
                <a:spcPct val="0"/>
              </a:spcBef>
              <a:spcAft>
                <a:spcPct val="0"/>
              </a:spcAft>
              <a:defRPr sz="2000">
                <a:solidFill>
                  <a:schemeClr val="tx1"/>
                </a:solidFill>
                <a:latin typeface="Arial" pitchFamily="34" charset="0"/>
                <a:cs typeface="B Nazanin" pitchFamily="2" charset="-78"/>
              </a:defRPr>
            </a:lvl8pPr>
            <a:lvl9pPr marL="3886200" indent="-228600" rtl="0" eaLnBrk="0" fontAlgn="base" hangingPunct="0">
              <a:spcBef>
                <a:spcPct val="0"/>
              </a:spcBef>
              <a:spcAft>
                <a:spcPct val="0"/>
              </a:spcAft>
              <a:defRPr sz="2000">
                <a:solidFill>
                  <a:schemeClr val="tx1"/>
                </a:solidFill>
                <a:latin typeface="Arial" pitchFamily="34" charset="0"/>
                <a:cs typeface="B Nazanin" pitchFamily="2" charset="-78"/>
              </a:defRPr>
            </a:lvl9pPr>
          </a:lstStyle>
          <a:p>
            <a:pPr rtl="1" eaLnBrk="1" hangingPunct="1"/>
            <a:r>
              <a:rPr lang="en-US" sz="3200" dirty="0">
                <a:ln>
                  <a:solidFill>
                    <a:sysClr val="windowText" lastClr="000000"/>
                  </a:solidFill>
                </a:ln>
                <a:solidFill>
                  <a:srgbClr val="FFFFFF"/>
                </a:solidFill>
                <a:latin typeface="Rockney Extrabold" pitchFamily="2" charset="0"/>
                <a:cs typeface="B Titr" pitchFamily="2" charset="-78"/>
              </a:rPr>
              <a:t>M=1500-1350=150 </a:t>
            </a:r>
            <a:r>
              <a:rPr lang="fa-IR" sz="3200" dirty="0">
                <a:ln>
                  <a:solidFill>
                    <a:sysClr val="windowText" lastClr="000000"/>
                  </a:solidFill>
                </a:ln>
                <a:solidFill>
                  <a:srgbClr val="FFFFFF"/>
                </a:solidFill>
                <a:latin typeface="Rockney Extrabold" pitchFamily="2" charset="0"/>
                <a:cs typeface="B Titr" pitchFamily="2" charset="-78"/>
              </a:rPr>
              <a:t>میلیم</a:t>
            </a:r>
            <a:endParaRPr lang="en-US" sz="3200" dirty="0">
              <a:ln>
                <a:solidFill>
                  <a:sysClr val="windowText" lastClr="000000"/>
                </a:solidFill>
              </a:ln>
              <a:latin typeface="Rockney Extrabold" pitchFamily="2" charset="0"/>
              <a:cs typeface="B Titr" pitchFamily="2" charset="-78"/>
            </a:endParaRPr>
          </a:p>
          <a:p>
            <a:pPr rtl="1" eaLnBrk="1" hangingPunct="1"/>
            <a:r>
              <a:rPr lang="en-US" sz="3200" dirty="0">
                <a:ln>
                  <a:solidFill>
                    <a:sysClr val="windowText" lastClr="000000"/>
                  </a:solidFill>
                </a:ln>
                <a:solidFill>
                  <a:srgbClr val="FFFFFF"/>
                </a:solidFill>
                <a:latin typeface="Rockney Extrabold" pitchFamily="2" charset="0"/>
                <a:cs typeface="B Titr" pitchFamily="2" charset="-78"/>
              </a:rPr>
              <a:t>R = 1km</a:t>
            </a:r>
            <a:endParaRPr lang="fa-IR" sz="3200" dirty="0">
              <a:ln>
                <a:solidFill>
                  <a:sysClr val="windowText" lastClr="000000"/>
                </a:solidFill>
              </a:ln>
              <a:latin typeface="Rockney Extrabold" pitchFamily="2" charset="0"/>
              <a:cs typeface="B Titr" pitchFamily="2" charset="-78"/>
            </a:endParaRPr>
          </a:p>
        </p:txBody>
      </p:sp>
      <p:sp>
        <p:nvSpPr>
          <p:cNvPr id="4" name="Rectangle 3"/>
          <p:cNvSpPr/>
          <p:nvPr/>
        </p:nvSpPr>
        <p:spPr>
          <a:xfrm>
            <a:off x="5786925" y="4437113"/>
            <a:ext cx="1003801"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rtl="1">
              <a:defRPr/>
            </a:pPr>
            <a:r>
              <a:rPr lang="en-US" sz="3600" b="1" dirty="0">
                <a:ln>
                  <a:solidFill>
                    <a:sysClr val="windowText" lastClr="000000"/>
                  </a:solidFill>
                </a:ln>
                <a:solidFill>
                  <a:schemeClr val="accent3"/>
                </a:solidFill>
                <a:latin typeface="Rockney Extrabold" pitchFamily="2" charset="0"/>
                <a:cs typeface="B Titr" pitchFamily="2" charset="-78"/>
              </a:rPr>
              <a:t>150= </a:t>
            </a:r>
            <a:endParaRPr lang="en-US" sz="3600" b="1" dirty="0">
              <a:ln>
                <a:solidFill>
                  <a:sysClr val="windowText" lastClr="000000"/>
                </a:solidFill>
              </a:ln>
              <a:solidFill>
                <a:schemeClr val="accent3"/>
              </a:solidFill>
              <a:latin typeface="Rockney Extrabold" pitchFamily="2" charset="0"/>
              <a:cs typeface="B Titr" pitchFamily="2" charset="-78"/>
            </a:endParaRPr>
          </a:p>
        </p:txBody>
      </p:sp>
      <p:sp>
        <p:nvSpPr>
          <p:cNvPr id="5" name="Rectangle 4"/>
          <p:cNvSpPr/>
          <p:nvPr/>
        </p:nvSpPr>
        <p:spPr>
          <a:xfrm>
            <a:off x="6810735" y="4244896"/>
            <a:ext cx="508473" cy="1200329"/>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 rtl="1">
              <a:defRPr/>
            </a:pPr>
            <a:r>
              <a:rPr lang="en-US" sz="3600" b="1" u="sng"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Rockney Extrabold" pitchFamily="2" charset="0"/>
                <a:cs typeface="B Titr" pitchFamily="2" charset="-78"/>
              </a:rPr>
              <a:t>W</a:t>
            </a:r>
          </a:p>
          <a:p>
            <a:pPr algn="just" rtl="1">
              <a:defRPr/>
            </a:pPr>
            <a:r>
              <a:rPr lang="en-US" sz="3600" b="1"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Rockney Extrabold" pitchFamily="2" charset="0"/>
                <a:cs typeface="B Titr" pitchFamily="2" charset="-78"/>
              </a:rPr>
              <a:t>1</a:t>
            </a:r>
          </a:p>
        </p:txBody>
      </p:sp>
      <p:sp>
        <p:nvSpPr>
          <p:cNvPr id="6" name="Right Arrow 5"/>
          <p:cNvSpPr/>
          <p:nvPr/>
        </p:nvSpPr>
        <p:spPr bwMode="auto">
          <a:xfrm>
            <a:off x="7464808" y="4581128"/>
            <a:ext cx="685800" cy="381000"/>
          </a:xfrm>
          <a:prstGeom prst="rightArrow">
            <a:avLst/>
          </a:prstGeom>
          <a:solidFill>
            <a:srgbClr val="FF0000"/>
          </a:solidFill>
          <a:ln w="38100" cap="flat" cmpd="thickThin" algn="ctr">
            <a:solidFill>
              <a:srgbClr val="92D050"/>
            </a:solidFill>
            <a:prstDash val="solid"/>
            <a:round/>
            <a:headEnd type="none" w="med" len="med"/>
            <a:tailEnd type="none" w="med" len="med"/>
          </a:ln>
          <a:effectLst>
            <a:innerShdw blurRad="63500" dist="50800" dir="16200000">
              <a:prstClr val="black">
                <a:alpha val="50000"/>
              </a:prstClr>
            </a:innerShdw>
          </a:effectLst>
        </p:spPr>
        <p:txBody>
          <a:bodyPr rtlCol="1"/>
          <a:lstStyle/>
          <a:p>
            <a:pPr algn="just" rtl="1">
              <a:defRPr/>
            </a:pPr>
            <a:endParaRPr lang="fa-IR" sz="2400" dirty="0">
              <a:ln>
                <a:solidFill>
                  <a:sysClr val="windowText" lastClr="000000"/>
                </a:solidFill>
              </a:ln>
              <a:solidFill>
                <a:schemeClr val="accent2">
                  <a:lumMod val="60000"/>
                  <a:lumOff val="40000"/>
                </a:schemeClr>
              </a:solidFill>
              <a:latin typeface="Rockney Extrabold" pitchFamily="2" charset="0"/>
              <a:cs typeface="B Titr" pitchFamily="2" charset="-78"/>
            </a:endParaRPr>
          </a:p>
        </p:txBody>
      </p:sp>
      <p:sp>
        <p:nvSpPr>
          <p:cNvPr id="7" name="Rectangle 6"/>
          <p:cNvSpPr/>
          <p:nvPr/>
        </p:nvSpPr>
        <p:spPr>
          <a:xfrm>
            <a:off x="8570977" y="4454896"/>
            <a:ext cx="155202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just" rtl="1">
              <a:defRPr/>
            </a:pPr>
            <a:r>
              <a:rPr lang="en-US" sz="3600" b="1" dirty="0">
                <a:ln w="900" cmpd="sng">
                  <a:solidFill>
                    <a:sysClr val="windowText" lastClr="000000"/>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Rockney Extrabold" pitchFamily="2" charset="0"/>
                <a:cs typeface="B Titr" pitchFamily="2" charset="-78"/>
              </a:rPr>
              <a:t>W=150m</a:t>
            </a:r>
            <a:endParaRPr lang="en-US" sz="3600" b="1" dirty="0">
              <a:ln w="900" cmpd="sng">
                <a:solidFill>
                  <a:sysClr val="windowText" lastClr="000000"/>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Rockney Extrabold" pitchFamily="2" charset="0"/>
              <a:cs typeface="B Titr" pitchFamily="2" charset="-78"/>
            </a:endParaRPr>
          </a:p>
        </p:txBody>
      </p:sp>
      <p:sp>
        <p:nvSpPr>
          <p:cNvPr id="8" name="TextBox 16"/>
          <p:cNvSpPr txBox="1">
            <a:spLocks noChangeArrowheads="1"/>
          </p:cNvSpPr>
          <p:nvPr/>
        </p:nvSpPr>
        <p:spPr bwMode="auto">
          <a:xfrm>
            <a:off x="1631505" y="5373217"/>
            <a:ext cx="885799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B Nazanin" pitchFamily="2" charset="-78"/>
              </a:defRPr>
            </a:lvl1pPr>
            <a:lvl2pPr marL="742950" indent="-285750" eaLnBrk="0" hangingPunct="0">
              <a:defRPr sz="2000">
                <a:solidFill>
                  <a:schemeClr val="tx1"/>
                </a:solidFill>
                <a:latin typeface="Arial" pitchFamily="34" charset="0"/>
                <a:cs typeface="B Nazanin" pitchFamily="2" charset="-78"/>
              </a:defRPr>
            </a:lvl2pPr>
            <a:lvl3pPr marL="1143000" indent="-228600" eaLnBrk="0" hangingPunct="0">
              <a:defRPr sz="2000">
                <a:solidFill>
                  <a:schemeClr val="tx1"/>
                </a:solidFill>
                <a:latin typeface="Arial" pitchFamily="34" charset="0"/>
                <a:cs typeface="B Nazanin" pitchFamily="2" charset="-78"/>
              </a:defRPr>
            </a:lvl3pPr>
            <a:lvl4pPr marL="1600200" indent="-228600" eaLnBrk="0" hangingPunct="0">
              <a:defRPr sz="2000">
                <a:solidFill>
                  <a:schemeClr val="tx1"/>
                </a:solidFill>
                <a:latin typeface="Arial" pitchFamily="34" charset="0"/>
                <a:cs typeface="B Nazanin" pitchFamily="2" charset="-78"/>
              </a:defRPr>
            </a:lvl4pPr>
            <a:lvl5pPr marL="2057400" indent="-228600" eaLnBrk="0" hangingPunct="0">
              <a:defRPr sz="2000">
                <a:solidFill>
                  <a:schemeClr val="tx1"/>
                </a:solidFill>
                <a:latin typeface="Arial" pitchFamily="34" charset="0"/>
                <a:cs typeface="B Nazanin" pitchFamily="2" charset="-78"/>
              </a:defRPr>
            </a:lvl5pPr>
            <a:lvl6pPr marL="2514600" indent="-228600" rtl="0" eaLnBrk="0" fontAlgn="base" hangingPunct="0">
              <a:spcBef>
                <a:spcPct val="0"/>
              </a:spcBef>
              <a:spcAft>
                <a:spcPct val="0"/>
              </a:spcAft>
              <a:defRPr sz="2000">
                <a:solidFill>
                  <a:schemeClr val="tx1"/>
                </a:solidFill>
                <a:latin typeface="Arial" pitchFamily="34" charset="0"/>
                <a:cs typeface="B Nazanin" pitchFamily="2" charset="-78"/>
              </a:defRPr>
            </a:lvl6pPr>
            <a:lvl7pPr marL="2971800" indent="-228600" rtl="0" eaLnBrk="0" fontAlgn="base" hangingPunct="0">
              <a:spcBef>
                <a:spcPct val="0"/>
              </a:spcBef>
              <a:spcAft>
                <a:spcPct val="0"/>
              </a:spcAft>
              <a:defRPr sz="2000">
                <a:solidFill>
                  <a:schemeClr val="tx1"/>
                </a:solidFill>
                <a:latin typeface="Arial" pitchFamily="34" charset="0"/>
                <a:cs typeface="B Nazanin" pitchFamily="2" charset="-78"/>
              </a:defRPr>
            </a:lvl7pPr>
            <a:lvl8pPr marL="3429000" indent="-228600" rtl="0" eaLnBrk="0" fontAlgn="base" hangingPunct="0">
              <a:spcBef>
                <a:spcPct val="0"/>
              </a:spcBef>
              <a:spcAft>
                <a:spcPct val="0"/>
              </a:spcAft>
              <a:defRPr sz="2000">
                <a:solidFill>
                  <a:schemeClr val="tx1"/>
                </a:solidFill>
                <a:latin typeface="Arial" pitchFamily="34" charset="0"/>
                <a:cs typeface="B Nazanin" pitchFamily="2" charset="-78"/>
              </a:defRPr>
            </a:lvl8pPr>
            <a:lvl9pPr marL="3886200" indent="-228600" rtl="0" eaLnBrk="0" fontAlgn="base" hangingPunct="0">
              <a:spcBef>
                <a:spcPct val="0"/>
              </a:spcBef>
              <a:spcAft>
                <a:spcPct val="0"/>
              </a:spcAft>
              <a:defRPr sz="2000">
                <a:solidFill>
                  <a:schemeClr val="tx1"/>
                </a:solidFill>
                <a:latin typeface="Arial" pitchFamily="34" charset="0"/>
                <a:cs typeface="B Nazanin" pitchFamily="2" charset="-78"/>
              </a:defRPr>
            </a:lvl9pPr>
          </a:lstStyle>
          <a:p>
            <a:pPr algn="just" rtl="1" eaLnBrk="1" hangingPunct="1"/>
            <a:r>
              <a:rPr lang="fa-IR" sz="3800" spc="-150" dirty="0">
                <a:ln>
                  <a:solidFill>
                    <a:sysClr val="windowText" lastClr="000000"/>
                  </a:solidFill>
                </a:ln>
                <a:solidFill>
                  <a:srgbClr val="FFFFFF"/>
                </a:solidFill>
                <a:latin typeface="Times New Roman" pitchFamily="18" charset="0"/>
                <a:cs typeface="B Titr" pitchFamily="2" charset="-78"/>
              </a:rPr>
              <a:t>لذا با توجه به مشخصات بدست آمده فوق درجه صحیح را روی جنگ افزار بسته و روی معبر اجرای آتش می نمائیم.</a:t>
            </a:r>
            <a:endParaRPr lang="en-US" sz="3800" spc="-150" dirty="0">
              <a:ln>
                <a:solidFill>
                  <a:sysClr val="windowText" lastClr="000000"/>
                </a:solidFill>
              </a:ln>
              <a:latin typeface="Times New Roman" pitchFamily="18" charset="0"/>
              <a:cs typeface="B Titr" pitchFamily="2" charset="-78"/>
            </a:endParaRPr>
          </a:p>
          <a:p>
            <a:pPr algn="just" rtl="1" eaLnBrk="1" hangingPunct="1"/>
            <a:endParaRPr lang="fa-IR" sz="3800" spc="-150" dirty="0">
              <a:ln>
                <a:solidFill>
                  <a:sysClr val="windowText" lastClr="000000"/>
                </a:solidFill>
              </a:ln>
              <a:cs typeface="B Titr" pitchFamily="2" charset="-78"/>
            </a:endParaRPr>
          </a:p>
        </p:txBody>
      </p:sp>
    </p:spTree>
    <p:extLst>
      <p:ext uri="{BB962C8B-B14F-4D97-AF65-F5344CB8AC3E}">
        <p14:creationId xmlns:p14="http://schemas.microsoft.com/office/powerpoint/2010/main" val="2150055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par>
                          <p:cTn id="26" fill="hold">
                            <p:stCondLst>
                              <p:cond delay="500"/>
                            </p:stCondLst>
                            <p:childTnLst>
                              <p:par>
                                <p:cTn id="27" presetID="14" presetClass="entr" presetSubtype="10" fill="hold" grpId="0" nodeType="afterEffect">
                                  <p:stCondLst>
                                    <p:cond delay="100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animBg="1"/>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
          <p:cNvSpPr>
            <a:spLocks noChangeArrowheads="1"/>
          </p:cNvSpPr>
          <p:nvPr/>
        </p:nvSpPr>
        <p:spPr bwMode="auto">
          <a:xfrm>
            <a:off x="479376" y="692696"/>
            <a:ext cx="113052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1" eaLnBrk="0" hangingPunct="0"/>
            <a:r>
              <a:rPr lang="fa-IR" sz="4400" b="1" spc="-15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B Titr" pitchFamily="2" charset="-78"/>
              </a:rPr>
              <a:t>تخمین مسافت به روش مثلث قائم الزاویه متساوی الساقین :</a:t>
            </a:r>
          </a:p>
        </p:txBody>
      </p:sp>
      <p:sp>
        <p:nvSpPr>
          <p:cNvPr id="112643" name="Rectangle 2"/>
          <p:cNvSpPr>
            <a:spLocks noChangeArrowheads="1"/>
          </p:cNvSpPr>
          <p:nvPr/>
        </p:nvSpPr>
        <p:spPr bwMode="auto">
          <a:xfrm>
            <a:off x="263352" y="1700808"/>
            <a:ext cx="1137726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1" eaLnBrk="0" hangingPunct="0"/>
            <a:r>
              <a:rPr lang="fa-IR" sz="4800" dirty="0">
                <a:ln>
                  <a:solidFill>
                    <a:sysClr val="windowText" lastClr="000000"/>
                  </a:solidFill>
                </a:ln>
                <a:solidFill>
                  <a:srgbClr val="FFFFFF"/>
                </a:solidFill>
                <a:cs typeface="B Titr" pitchFamily="2" charset="-78"/>
              </a:rPr>
              <a:t>اساس و مبنای اصلی استفاده از این روش ، بهره گیری از ویژگی های مثلث قائم الزاویه متساوی الساقین است. این مثلث دارای یک زاویه قائمه (90درجه) و دو زاویه 45 درجه می باشد ، و همچنین دو ضلع زاویه قائمه آن با هم برابر می باشند. </a:t>
            </a:r>
            <a:endParaRPr lang="fa-IR" sz="4800" dirty="0">
              <a:ln>
                <a:solidFill>
                  <a:sysClr val="windowText" lastClr="000000"/>
                </a:solidFill>
              </a:ln>
              <a:cs typeface="B Titr" pitchFamily="2" charset="-78"/>
            </a:endParaRPr>
          </a:p>
        </p:txBody>
      </p:sp>
    </p:spTree>
    <p:extLst>
      <p:ext uri="{BB962C8B-B14F-4D97-AF65-F5344CB8AC3E}">
        <p14:creationId xmlns:p14="http://schemas.microsoft.com/office/powerpoint/2010/main" val="1294809897"/>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703512" y="1556793"/>
            <a:ext cx="8784976"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1" eaLnBrk="0" hangingPunct="0"/>
            <a:r>
              <a:rPr lang="fa-IR" sz="4000" spc="-150" dirty="0">
                <a:ln>
                  <a:solidFill>
                    <a:sysClr val="windowText" lastClr="000000"/>
                  </a:solidFill>
                </a:ln>
                <a:solidFill>
                  <a:schemeClr val="bg1"/>
                </a:solidFill>
                <a:cs typeface="B Titr" pitchFamily="2" charset="-78"/>
              </a:rPr>
              <a:t>1- از محل استقرار با قطب نما به سمت هدف نشانه رفته و گرای هدف را بدست می آوریم ( به عنوان مثال 40 درجه)</a:t>
            </a:r>
            <a:endParaRPr lang="en-US" sz="4000" spc="-150" dirty="0">
              <a:ln>
                <a:solidFill>
                  <a:sysClr val="windowText" lastClr="000000"/>
                </a:solidFill>
              </a:ln>
              <a:solidFill>
                <a:schemeClr val="bg1"/>
              </a:solidFill>
              <a:cs typeface="B Titr" pitchFamily="2" charset="-78"/>
            </a:endParaRPr>
          </a:p>
          <a:p>
            <a:pPr algn="justLow" rtl="1" eaLnBrk="0" hangingPunct="0"/>
            <a:endParaRPr lang="fa-IR" sz="2800" spc="-150" dirty="0">
              <a:ln>
                <a:solidFill>
                  <a:sysClr val="windowText" lastClr="000000"/>
                </a:solidFill>
              </a:ln>
              <a:solidFill>
                <a:schemeClr val="bg1"/>
              </a:solidFill>
              <a:cs typeface="B Titr" pitchFamily="2" charset="-78"/>
            </a:endParaRPr>
          </a:p>
          <a:p>
            <a:pPr algn="justLow" rtl="1" eaLnBrk="0" hangingPunct="0"/>
            <a:r>
              <a:rPr lang="fa-IR" sz="4000" spc="-150" dirty="0">
                <a:ln>
                  <a:solidFill>
                    <a:sysClr val="windowText" lastClr="000000"/>
                  </a:solidFill>
                </a:ln>
                <a:solidFill>
                  <a:schemeClr val="bg1"/>
                </a:solidFill>
                <a:cs typeface="B Titr" pitchFamily="2" charset="-78"/>
              </a:rPr>
              <a:t>2- از نقطه استقرار با زاویه قائمه ( 90 درجه به سمت چپ یا راست حرکت می کنیم ) .</a:t>
            </a:r>
            <a:endParaRPr lang="en-US" sz="4000" spc="-150" dirty="0">
              <a:ln>
                <a:solidFill>
                  <a:sysClr val="windowText" lastClr="000000"/>
                </a:solidFill>
              </a:ln>
              <a:solidFill>
                <a:schemeClr val="bg1"/>
              </a:solidFill>
              <a:cs typeface="B Titr" pitchFamily="2" charset="-78"/>
            </a:endParaRPr>
          </a:p>
          <a:p>
            <a:pPr algn="justLow" rtl="1" eaLnBrk="0" hangingPunct="0"/>
            <a:r>
              <a:rPr lang="fa-IR" sz="4000" spc="-150" dirty="0">
                <a:ln>
                  <a:solidFill>
                    <a:sysClr val="windowText" lastClr="000000"/>
                  </a:solidFill>
                </a:ln>
                <a:solidFill>
                  <a:schemeClr val="bg1"/>
                </a:solidFill>
                <a:cs typeface="B Titr" pitchFamily="2" charset="-78"/>
              </a:rPr>
              <a:t>و اگر خواستیم به سمت چپ برویم از گرای اول 90 درجه کم می کنیم.</a:t>
            </a:r>
            <a:endParaRPr lang="en-US" sz="4000" spc="-150" dirty="0">
              <a:ln>
                <a:solidFill>
                  <a:sysClr val="windowText" lastClr="000000"/>
                </a:solidFill>
              </a:ln>
              <a:solidFill>
                <a:schemeClr val="bg1"/>
              </a:solidFill>
              <a:cs typeface="B Titr" pitchFamily="2" charset="-78"/>
            </a:endParaRPr>
          </a:p>
          <a:p>
            <a:pPr algn="justLow" rtl="1" eaLnBrk="0" hangingPunct="0"/>
            <a:endParaRPr lang="fa-IR" sz="3200" spc="-150" dirty="0">
              <a:ln>
                <a:solidFill>
                  <a:sysClr val="windowText" lastClr="000000"/>
                </a:solidFill>
              </a:ln>
              <a:solidFill>
                <a:schemeClr val="bg1"/>
              </a:solidFill>
              <a:cs typeface="B Titr" pitchFamily="2" charset="-78"/>
            </a:endParaRPr>
          </a:p>
        </p:txBody>
      </p:sp>
      <p:sp>
        <p:nvSpPr>
          <p:cNvPr id="3" name="Rectangle 2"/>
          <p:cNvSpPr/>
          <p:nvPr/>
        </p:nvSpPr>
        <p:spPr>
          <a:xfrm>
            <a:off x="1703512" y="188641"/>
            <a:ext cx="8659688" cy="1323439"/>
          </a:xfrm>
          <a:prstGeom prst="rect">
            <a:avLst/>
          </a:prstGeom>
        </p:spPr>
        <p:txBody>
          <a:bodyPr wrap="square">
            <a:spAutoFit/>
          </a:bodyPr>
          <a:lstStyle/>
          <a:p>
            <a:pPr algn="justLow" rtl="1" eaLnBrk="0" hangingPunct="0"/>
            <a:r>
              <a:rPr lang="fa-IR" sz="4000" dirty="0">
                <a:ln>
                  <a:solidFill>
                    <a:sysClr val="windowText" lastClr="000000"/>
                  </a:solidFill>
                </a:ln>
                <a:solidFill>
                  <a:srgbClr val="FFFFFF"/>
                </a:solidFill>
                <a:cs typeface="B Titr" pitchFamily="2" charset="-78"/>
              </a:rPr>
              <a:t>در این روش برای تخمین مسافت مراحل زیر را طی می </a:t>
            </a:r>
            <a:r>
              <a:rPr lang="fa-IR" sz="4000" dirty="0">
                <a:ln>
                  <a:solidFill>
                    <a:sysClr val="windowText" lastClr="000000"/>
                  </a:solidFill>
                </a:ln>
                <a:solidFill>
                  <a:srgbClr val="FFFFFF"/>
                </a:solidFill>
                <a:cs typeface="B Titr" pitchFamily="2" charset="-78"/>
              </a:rPr>
              <a:t>کنیم:</a:t>
            </a:r>
            <a:endParaRPr lang="fa-IR" sz="4000" dirty="0">
              <a:ln>
                <a:solidFill>
                  <a:sysClr val="windowText" lastClr="000000"/>
                </a:solidFill>
              </a:ln>
              <a:cs typeface="B Titr" pitchFamily="2" charset="-78"/>
            </a:endParaRPr>
          </a:p>
        </p:txBody>
      </p:sp>
    </p:spTree>
    <p:extLst>
      <p:ext uri="{BB962C8B-B14F-4D97-AF65-F5344CB8AC3E}">
        <p14:creationId xmlns:p14="http://schemas.microsoft.com/office/powerpoint/2010/main" val="4068851819"/>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6066" y="169686"/>
            <a:ext cx="8676456" cy="6555641"/>
          </a:xfrm>
          <a:prstGeom prst="rect">
            <a:avLst/>
          </a:prstGeom>
        </p:spPr>
        <p:txBody>
          <a:bodyPr wrap="square">
            <a:spAutoFit/>
          </a:bodyPr>
          <a:lstStyle/>
          <a:p>
            <a:pPr algn="justLow" rtl="1" eaLnBrk="0" hangingPunct="0"/>
            <a:r>
              <a:rPr lang="fa-IR" sz="4200" spc="-150" dirty="0">
                <a:ln>
                  <a:solidFill>
                    <a:sysClr val="windowText" lastClr="000000"/>
                  </a:solidFill>
                </a:ln>
                <a:solidFill>
                  <a:schemeClr val="bg1"/>
                </a:solidFill>
                <a:cs typeface="B Titr" pitchFamily="2" charset="-78"/>
              </a:rPr>
              <a:t>3- به سمت راست یا چپ تا جایی پیش می رویم که اگر از آن نقطه به هدف با قطب نما نشانه روی کنیم ، با گرای اول هدف 45 درجه اختلاف داشته باشد. ( اگر به سمت راست رفتیم تا جایی می رویم که گرای آنجا به هدف 355 درجه و اگر به چپ رفتیم 85 درجه باشد) در اینصورت به علت مساوی بودن دو ضلع زاویه فائمه در مثلث قائم الزاویه متساوی الساقین ، مسافت طی شده ( با قدم شماری این مسافت را حساب می کنیم) با مسافت محل استقرار تا هدف یکی خواهد بود.</a:t>
            </a:r>
          </a:p>
        </p:txBody>
      </p:sp>
    </p:spTree>
    <p:extLst>
      <p:ext uri="{BB962C8B-B14F-4D97-AF65-F5344CB8AC3E}">
        <p14:creationId xmlns:p14="http://schemas.microsoft.com/office/powerpoint/2010/main" val="19910224"/>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2"/>
          <p:cNvSpPr>
            <a:spLocks noChangeArrowheads="1"/>
          </p:cNvSpPr>
          <p:nvPr/>
        </p:nvSpPr>
        <p:spPr bwMode="auto">
          <a:xfrm>
            <a:off x="1612962" y="123012"/>
            <a:ext cx="8928484"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rtl="1" eaLnBrk="0" hangingPunct="0"/>
            <a:r>
              <a:rPr lang="fa-IR" sz="4400" spc="-150" dirty="0">
                <a:ln>
                  <a:solidFill>
                    <a:sysClr val="windowText" lastClr="000000"/>
                  </a:solidFill>
                </a:ln>
                <a:solidFill>
                  <a:srgbClr val="FFFFFF"/>
                </a:solidFill>
                <a:cs typeface="B Titr" pitchFamily="2" charset="-78"/>
              </a:rPr>
              <a:t>برای صرفه جویی در وقت به روش های زیر نیز می توان عمل نمود : </a:t>
            </a:r>
          </a:p>
          <a:p>
            <a:pPr algn="just" rtl="1" eaLnBrk="0" hangingPunct="0">
              <a:buFont typeface="Wingdings" pitchFamily="2" charset="2"/>
              <a:buChar char="ü"/>
            </a:pPr>
            <a:r>
              <a:rPr lang="fa-IR" sz="4400" spc="-150" dirty="0">
                <a:ln>
                  <a:solidFill>
                    <a:sysClr val="windowText" lastClr="000000"/>
                  </a:solidFill>
                </a:ln>
                <a:solidFill>
                  <a:srgbClr val="FFFFFF"/>
                </a:solidFill>
                <a:cs typeface="B Titr" pitchFamily="2" charset="-78"/>
              </a:rPr>
              <a:t>  </a:t>
            </a:r>
            <a:r>
              <a:rPr lang="fa-IR" sz="4400" spc="-150" dirty="0">
                <a:ln>
                  <a:solidFill>
                    <a:sysClr val="windowText" lastClr="000000"/>
                  </a:solidFill>
                </a:ln>
                <a:solidFill>
                  <a:srgbClr val="FFFFFF"/>
                </a:solidFill>
                <a:cs typeface="B Titr" pitchFamily="2" charset="-78"/>
              </a:rPr>
              <a:t>اگر از نقطه ی استقرار با زاویه قائمه تا جایی پیش رویم که اگر از آنجا به هدف گرا گیری کنیم ، گرای آن با گرای به هدف 6 درجه اختلاف داشته باشد ( در مثال فوق ، اگر به سمت راست رفتیم 34درجه به سمت چپ رفتیم 46 درجه). با 10 برابر کردن مسافت طی شده فاصله محل استقرار تا هدف بدست می آید. </a:t>
            </a:r>
          </a:p>
        </p:txBody>
      </p:sp>
    </p:spTree>
    <p:extLst>
      <p:ext uri="{BB962C8B-B14F-4D97-AF65-F5344CB8AC3E}">
        <p14:creationId xmlns:p14="http://schemas.microsoft.com/office/powerpoint/2010/main" val="1545838048"/>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1974" y="260649"/>
            <a:ext cx="8550002" cy="2800767"/>
          </a:xfrm>
          <a:prstGeom prst="rect">
            <a:avLst/>
          </a:prstGeom>
        </p:spPr>
        <p:txBody>
          <a:bodyPr wrap="square">
            <a:spAutoFit/>
          </a:bodyPr>
          <a:lstStyle/>
          <a:p>
            <a:pPr algn="just" rtl="1"/>
            <a:r>
              <a:rPr lang="fa-IR" sz="4400" spc="-150" dirty="0">
                <a:ln>
                  <a:solidFill>
                    <a:sysClr val="windowText" lastClr="000000"/>
                  </a:solidFill>
                </a:ln>
                <a:solidFill>
                  <a:srgbClr val="FFFFFF"/>
                </a:solidFill>
                <a:cs typeface="B Titr" pitchFamily="2" charset="-78"/>
              </a:rPr>
              <a:t> اگر گرای مجدد به هدف با گرای اول ، 11 درجه اختلاف داشته باشد ، با 5 برابر کردن مسافت طی شده ، فاصله محل استقرار تا هدف بدست می آید .</a:t>
            </a:r>
            <a:endParaRPr lang="fa-IR" sz="4400" dirty="0">
              <a:ln>
                <a:solidFill>
                  <a:sysClr val="windowText" lastClr="000000"/>
                </a:solidFill>
              </a:ln>
            </a:endParaRPr>
          </a:p>
        </p:txBody>
      </p:sp>
      <p:sp>
        <p:nvSpPr>
          <p:cNvPr id="3" name="Rectangle 1"/>
          <p:cNvSpPr>
            <a:spLocks noChangeArrowheads="1"/>
          </p:cNvSpPr>
          <p:nvPr/>
        </p:nvSpPr>
        <p:spPr bwMode="auto">
          <a:xfrm>
            <a:off x="1775520" y="3164776"/>
            <a:ext cx="87358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rtl="1" eaLnBrk="0" hangingPunct="0"/>
            <a:r>
              <a:rPr lang="fa-IR" sz="3600" spc="-150" dirty="0">
                <a:ln>
                  <a:solidFill>
                    <a:sysClr val="windowText" lastClr="000000"/>
                  </a:solidFill>
                </a:ln>
                <a:solidFill>
                  <a:schemeClr val="bg1"/>
                </a:solidFill>
                <a:cs typeface="B Titr" pitchFamily="2" charset="-78"/>
              </a:rPr>
              <a:t>نکته 1 :  اگر خواستیم به سمت راست برویم به گرای اول 90 درجه اضافه .</a:t>
            </a:r>
            <a:endParaRPr lang="en-US" sz="3600" spc="-150" dirty="0">
              <a:ln>
                <a:solidFill>
                  <a:sysClr val="windowText" lastClr="000000"/>
                </a:solidFill>
              </a:ln>
              <a:solidFill>
                <a:schemeClr val="bg1"/>
              </a:solidFill>
              <a:cs typeface="B Titr" pitchFamily="2" charset="-78"/>
            </a:endParaRPr>
          </a:p>
        </p:txBody>
      </p:sp>
      <p:sp>
        <p:nvSpPr>
          <p:cNvPr id="4" name="Rectangle 1"/>
          <p:cNvSpPr>
            <a:spLocks noChangeArrowheads="1"/>
          </p:cNvSpPr>
          <p:nvPr/>
        </p:nvSpPr>
        <p:spPr bwMode="auto">
          <a:xfrm>
            <a:off x="1847528" y="4653137"/>
            <a:ext cx="87129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1" eaLnBrk="0" hangingPunct="0"/>
            <a:r>
              <a:rPr lang="fa-IR" sz="3600" spc="-150" dirty="0">
                <a:ln>
                  <a:solidFill>
                    <a:sysClr val="windowText" lastClr="000000"/>
                  </a:solidFill>
                </a:ln>
                <a:solidFill>
                  <a:schemeClr val="bg1"/>
                </a:solidFill>
                <a:cs typeface="B Titr" pitchFamily="2" charset="-78"/>
              </a:rPr>
              <a:t>نکته 2 : در قدم شمار ، هر 125 قدم معمولی انسان ، 100 متر محسوب می شود.</a:t>
            </a:r>
          </a:p>
        </p:txBody>
      </p:sp>
    </p:spTree>
    <p:extLst>
      <p:ext uri="{BB962C8B-B14F-4D97-AF65-F5344CB8AC3E}">
        <p14:creationId xmlns:p14="http://schemas.microsoft.com/office/powerpoint/2010/main" val="2777036924"/>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1"/>
          <p:cNvSpPr>
            <a:spLocks noChangeArrowheads="1"/>
          </p:cNvSpPr>
          <p:nvPr/>
        </p:nvSpPr>
        <p:spPr bwMode="auto">
          <a:xfrm>
            <a:off x="1703512" y="-3582"/>
            <a:ext cx="882047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rtl="1" eaLnBrk="0" hangingPunct="0"/>
            <a:r>
              <a:rPr lang="fa-IR" sz="4000" spc="-150" dirty="0">
                <a:ln>
                  <a:solidFill>
                    <a:sysClr val="windowText" lastClr="000000"/>
                  </a:solidFill>
                </a:ln>
                <a:solidFill>
                  <a:srgbClr val="FFFFFF"/>
                </a:solidFill>
                <a:latin typeface="Times New Roman" pitchFamily="18" charset="0"/>
                <a:cs typeface="B Titr" pitchFamily="2" charset="-78"/>
              </a:rPr>
              <a:t>مثال : از محل استقرار خود به سمت سنگر تیربار دشمن گرا گیری می نمائید ، گرای آن 124 درجه بدست می آید. در مرحله بعد با زاویه قائمه 25 متر به سمت چپ پیش می روید ، و از آنجا به هدف گرا گیری مجدد می نمائید، این گرا با گرای اول به هدف 11 درجه اختلاف دارد . کدام گزینه در مورد گرای حرکت به سمت چپ ، گرای مجدد به هدف و فاصله شما با هدف صحیح است؟</a:t>
            </a:r>
            <a:endParaRPr lang="fa-IR" sz="4000" spc="-150" dirty="0">
              <a:ln>
                <a:solidFill>
                  <a:sysClr val="windowText" lastClr="000000"/>
                </a:solidFill>
              </a:ln>
              <a:latin typeface="Times New Roman" pitchFamily="18" charset="0"/>
              <a:cs typeface="B Titr" pitchFamily="2" charset="-78"/>
            </a:endParaRPr>
          </a:p>
        </p:txBody>
      </p:sp>
      <p:sp>
        <p:nvSpPr>
          <p:cNvPr id="16" name="TextBox 15"/>
          <p:cNvSpPr txBox="1">
            <a:spLocks noChangeArrowheads="1"/>
          </p:cNvSpPr>
          <p:nvPr/>
        </p:nvSpPr>
        <p:spPr bwMode="auto">
          <a:xfrm>
            <a:off x="1703512" y="4869160"/>
            <a:ext cx="8991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B Nazanin" pitchFamily="2" charset="-78"/>
              </a:defRPr>
            </a:lvl1pPr>
            <a:lvl2pPr marL="742950" indent="-285750" eaLnBrk="0" hangingPunct="0">
              <a:defRPr sz="2000">
                <a:solidFill>
                  <a:schemeClr val="tx1"/>
                </a:solidFill>
                <a:latin typeface="Arial" pitchFamily="34" charset="0"/>
                <a:cs typeface="B Nazanin" pitchFamily="2" charset="-78"/>
              </a:defRPr>
            </a:lvl2pPr>
            <a:lvl3pPr marL="1143000" indent="-228600" eaLnBrk="0" hangingPunct="0">
              <a:defRPr sz="2000">
                <a:solidFill>
                  <a:schemeClr val="tx1"/>
                </a:solidFill>
                <a:latin typeface="Arial" pitchFamily="34" charset="0"/>
                <a:cs typeface="B Nazanin" pitchFamily="2" charset="-78"/>
              </a:defRPr>
            </a:lvl3pPr>
            <a:lvl4pPr marL="1600200" indent="-228600" eaLnBrk="0" hangingPunct="0">
              <a:defRPr sz="2000">
                <a:solidFill>
                  <a:schemeClr val="tx1"/>
                </a:solidFill>
                <a:latin typeface="Arial" pitchFamily="34" charset="0"/>
                <a:cs typeface="B Nazanin" pitchFamily="2" charset="-78"/>
              </a:defRPr>
            </a:lvl4pPr>
            <a:lvl5pPr marL="2057400" indent="-228600" eaLnBrk="0" hangingPunct="0">
              <a:defRPr sz="2000">
                <a:solidFill>
                  <a:schemeClr val="tx1"/>
                </a:solidFill>
                <a:latin typeface="Arial" pitchFamily="34" charset="0"/>
                <a:cs typeface="B Nazanin" pitchFamily="2" charset="-78"/>
              </a:defRPr>
            </a:lvl5pPr>
            <a:lvl6pPr marL="2514600" indent="-228600" rtl="0" eaLnBrk="0" fontAlgn="base" hangingPunct="0">
              <a:spcBef>
                <a:spcPct val="0"/>
              </a:spcBef>
              <a:spcAft>
                <a:spcPct val="0"/>
              </a:spcAft>
              <a:defRPr sz="2000">
                <a:solidFill>
                  <a:schemeClr val="tx1"/>
                </a:solidFill>
                <a:latin typeface="Arial" pitchFamily="34" charset="0"/>
                <a:cs typeface="B Nazanin" pitchFamily="2" charset="-78"/>
              </a:defRPr>
            </a:lvl6pPr>
            <a:lvl7pPr marL="2971800" indent="-228600" rtl="0" eaLnBrk="0" fontAlgn="base" hangingPunct="0">
              <a:spcBef>
                <a:spcPct val="0"/>
              </a:spcBef>
              <a:spcAft>
                <a:spcPct val="0"/>
              </a:spcAft>
              <a:defRPr sz="2000">
                <a:solidFill>
                  <a:schemeClr val="tx1"/>
                </a:solidFill>
                <a:latin typeface="Arial" pitchFamily="34" charset="0"/>
                <a:cs typeface="B Nazanin" pitchFamily="2" charset="-78"/>
              </a:defRPr>
            </a:lvl7pPr>
            <a:lvl8pPr marL="3429000" indent="-228600" rtl="0" eaLnBrk="0" fontAlgn="base" hangingPunct="0">
              <a:spcBef>
                <a:spcPct val="0"/>
              </a:spcBef>
              <a:spcAft>
                <a:spcPct val="0"/>
              </a:spcAft>
              <a:defRPr sz="2000">
                <a:solidFill>
                  <a:schemeClr val="tx1"/>
                </a:solidFill>
                <a:latin typeface="Arial" pitchFamily="34" charset="0"/>
                <a:cs typeface="B Nazanin" pitchFamily="2" charset="-78"/>
              </a:defRPr>
            </a:lvl8pPr>
            <a:lvl9pPr marL="3886200" indent="-228600" rtl="0" eaLnBrk="0" fontAlgn="base" hangingPunct="0">
              <a:spcBef>
                <a:spcPct val="0"/>
              </a:spcBef>
              <a:spcAft>
                <a:spcPct val="0"/>
              </a:spcAft>
              <a:defRPr sz="2000">
                <a:solidFill>
                  <a:schemeClr val="tx1"/>
                </a:solidFill>
                <a:latin typeface="Arial" pitchFamily="34" charset="0"/>
                <a:cs typeface="B Nazanin" pitchFamily="2" charset="-78"/>
              </a:defRPr>
            </a:lvl9pPr>
          </a:lstStyle>
          <a:p>
            <a:pPr algn="just" rtl="1" eaLnBrk="1" hangingPunct="1"/>
            <a:r>
              <a:rPr lang="fa-IR"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الف)</a:t>
            </a:r>
            <a:r>
              <a:rPr lang="en-US"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250. 113 </a:t>
            </a:r>
            <a:r>
              <a:rPr lang="en-US"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 34 </a:t>
            </a:r>
            <a:r>
              <a:rPr lang="fa-IR"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 متر   </a:t>
            </a:r>
            <a:r>
              <a:rPr lang="fa-IR"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  </a:t>
            </a:r>
            <a:r>
              <a:rPr lang="fa-IR"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گرای حرکت به سمت چپ    درجه  </a:t>
            </a:r>
            <a:r>
              <a:rPr lang="en-US"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24 </a:t>
            </a:r>
            <a:r>
              <a:rPr lang="en-US"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 90   </a:t>
            </a:r>
            <a:r>
              <a:rPr lang="en-US"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 34</a:t>
            </a:r>
            <a:endParaRPr lang="en-US"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endParaRPr>
          </a:p>
          <a:p>
            <a:pPr algn="just" rtl="1" eaLnBrk="1" hangingPunct="1"/>
            <a:r>
              <a:rPr lang="fa-IR"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ب) </a:t>
            </a:r>
            <a:r>
              <a:rPr lang="en-US"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250 . 113 . 214 </a:t>
            </a:r>
            <a:r>
              <a:rPr lang="fa-IR"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 متر  </a:t>
            </a:r>
            <a:r>
              <a:rPr lang="fa-IR"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   </a:t>
            </a:r>
            <a:r>
              <a:rPr lang="fa-IR"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گرای مجدد به هدف             درجه</a:t>
            </a:r>
            <a:r>
              <a:rPr lang="en-US"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124 + 11 = </a:t>
            </a:r>
            <a:r>
              <a:rPr lang="en-US"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135 </a:t>
            </a:r>
            <a:endParaRPr lang="fa-IR"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endParaRPr>
          </a:p>
          <a:p>
            <a:pPr algn="just" rtl="1" eaLnBrk="1" hangingPunct="1"/>
            <a:r>
              <a:rPr lang="fa-IR"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ج</a:t>
            </a:r>
            <a:r>
              <a:rPr lang="fa-IR"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 </a:t>
            </a:r>
            <a:r>
              <a:rPr lang="en-US"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125 . 135 . 214</a:t>
            </a:r>
            <a:r>
              <a:rPr lang="fa-IR"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 متر         </a:t>
            </a:r>
            <a:r>
              <a:rPr lang="fa-IR"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     </a:t>
            </a:r>
            <a:r>
              <a:rPr lang="fa-IR"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فاصله شما تا هدف          متر</a:t>
            </a:r>
            <a:r>
              <a:rPr lang="en-US"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25 * 5 = 125 </a:t>
            </a:r>
          </a:p>
          <a:p>
            <a:pPr algn="just" rtl="1" eaLnBrk="1" hangingPunct="1"/>
            <a:r>
              <a:rPr lang="fa-IR"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د) </a:t>
            </a:r>
            <a:r>
              <a:rPr lang="en-US"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125 . 135 . 34 </a:t>
            </a:r>
            <a:r>
              <a:rPr lang="fa-IR"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  </a:t>
            </a:r>
            <a:r>
              <a:rPr lang="fa-IR"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rPr>
              <a:t>متر</a:t>
            </a:r>
            <a:endParaRPr lang="en-US" sz="2400" spc="-150" dirty="0">
              <a:solidFill>
                <a:srgbClr val="FFFF00"/>
              </a:solidFill>
              <a:effectLst>
                <a:outerShdw blurRad="38100" dist="38100" dir="2700000" algn="tl">
                  <a:srgbClr val="000000">
                    <a:alpha val="43137"/>
                  </a:srgbClr>
                </a:outerShdw>
              </a:effectLst>
              <a:latin typeface="Rockney Extrabold" pitchFamily="2" charset="0"/>
              <a:cs typeface="B Titr" pitchFamily="2" charset="-78"/>
            </a:endParaRPr>
          </a:p>
        </p:txBody>
      </p:sp>
    </p:spTree>
    <p:extLst>
      <p:ext uri="{BB962C8B-B14F-4D97-AF65-F5344CB8AC3E}">
        <p14:creationId xmlns:p14="http://schemas.microsoft.com/office/powerpoint/2010/main" val="1582744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7" dur="500"/>
                                        <p:tgtEl>
                                          <p:spTgt spid="16">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1" dur="500"/>
                                        <p:tgtEl>
                                          <p:spTgt spid="16">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15" dur="500"/>
                                        <p:tgtEl>
                                          <p:spTgt spid="16">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19"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p:cNvSpPr>
            <a:spLocks noChangeArrowheads="1"/>
          </p:cNvSpPr>
          <p:nvPr/>
        </p:nvSpPr>
        <p:spPr bwMode="auto">
          <a:xfrm>
            <a:off x="2207568" y="-55954"/>
            <a:ext cx="83080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1" eaLnBrk="0" hangingPunct="0"/>
            <a:r>
              <a:rPr lang="en-US" sz="4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B Titr" pitchFamily="2" charset="-78"/>
              </a:rPr>
              <a:t> </a:t>
            </a:r>
            <a:r>
              <a:rPr lang="fa-IR" sz="4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B Titr" pitchFamily="2" charset="-78"/>
              </a:rPr>
              <a:t>تخمین مسافت به روش رسم کروکی :</a:t>
            </a:r>
          </a:p>
        </p:txBody>
      </p:sp>
      <p:sp>
        <p:nvSpPr>
          <p:cNvPr id="202755" name="Rectangle 3"/>
          <p:cNvSpPr>
            <a:spLocks noChangeArrowheads="1"/>
          </p:cNvSpPr>
          <p:nvPr/>
        </p:nvSpPr>
        <p:spPr bwMode="auto">
          <a:xfrm>
            <a:off x="1703513" y="872128"/>
            <a:ext cx="8817989"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1" eaLnBrk="0" hangingPunct="0"/>
            <a:r>
              <a:rPr lang="fa-IR" sz="4400" spc="-150" dirty="0">
                <a:ln>
                  <a:solidFill>
                    <a:sysClr val="windowText" lastClr="000000"/>
                  </a:solidFill>
                </a:ln>
                <a:solidFill>
                  <a:schemeClr val="bg1"/>
                </a:solidFill>
                <a:effectLst>
                  <a:outerShdw blurRad="38100" dist="38100" dir="2700000" algn="tl">
                    <a:srgbClr val="000000">
                      <a:alpha val="43137"/>
                    </a:srgbClr>
                  </a:outerShdw>
                </a:effectLst>
                <a:cs typeface="B Titr" pitchFamily="2" charset="-78"/>
              </a:rPr>
              <a:t>در این روش که دقیق ترین روش تخمین مسافت است ، به شرح زیر می باشد :</a:t>
            </a:r>
          </a:p>
          <a:p>
            <a:pPr algn="justLow" rtl="1" eaLnBrk="0" hangingPunct="0"/>
            <a:r>
              <a:rPr lang="fa-IR" sz="4400" spc="-150" dirty="0">
                <a:ln>
                  <a:solidFill>
                    <a:sysClr val="windowText" lastClr="000000"/>
                  </a:solidFill>
                </a:ln>
                <a:solidFill>
                  <a:srgbClr val="FFC000"/>
                </a:solidFill>
                <a:cs typeface="B Titr" pitchFamily="2" charset="-78"/>
              </a:rPr>
              <a:t>الف</a:t>
            </a:r>
            <a:r>
              <a:rPr lang="fa-IR" sz="4400" spc="-150" dirty="0">
                <a:ln>
                  <a:solidFill>
                    <a:sysClr val="windowText" lastClr="000000"/>
                  </a:solidFill>
                </a:ln>
                <a:solidFill>
                  <a:srgbClr val="FFC000"/>
                </a:solidFill>
                <a:cs typeface="B Titr" pitchFamily="2" charset="-78"/>
              </a:rPr>
              <a:t>) یک برگ کاغذ </a:t>
            </a:r>
            <a:r>
              <a:rPr lang="en-US" sz="4400" spc="-150" dirty="0">
                <a:ln>
                  <a:solidFill>
                    <a:sysClr val="windowText" lastClr="000000"/>
                  </a:solidFill>
                </a:ln>
                <a:solidFill>
                  <a:srgbClr val="FFC000"/>
                </a:solidFill>
                <a:cs typeface="B Titr" pitchFamily="2" charset="-78"/>
              </a:rPr>
              <a:t>A4</a:t>
            </a:r>
            <a:r>
              <a:rPr lang="fa-IR" sz="4400" spc="-150" dirty="0">
                <a:ln>
                  <a:solidFill>
                    <a:sysClr val="windowText" lastClr="000000"/>
                  </a:solidFill>
                </a:ln>
                <a:solidFill>
                  <a:srgbClr val="FFC000"/>
                </a:solidFill>
                <a:cs typeface="B Titr" pitchFamily="2" charset="-78"/>
              </a:rPr>
              <a:t> را روی تخته ی کار چسبانده و روی زمین ثابت نگه می داریم باید توجه داشت که تخته باید تا پایان کار ثابت باقی بماند. </a:t>
            </a:r>
            <a:endParaRPr lang="en-US" sz="4400" spc="-150" dirty="0">
              <a:ln>
                <a:solidFill>
                  <a:sysClr val="windowText" lastClr="000000"/>
                </a:solidFill>
              </a:ln>
              <a:solidFill>
                <a:srgbClr val="FFC000"/>
              </a:solidFill>
              <a:cs typeface="B Titr" pitchFamily="2" charset="-78"/>
            </a:endParaRPr>
          </a:p>
          <a:p>
            <a:pPr algn="justLow" rtl="1" eaLnBrk="0" hangingPunct="0"/>
            <a:r>
              <a:rPr lang="fa-IR" sz="4400" spc="-150" dirty="0">
                <a:ln>
                  <a:solidFill>
                    <a:sysClr val="windowText" lastClr="000000"/>
                  </a:solidFill>
                </a:ln>
                <a:solidFill>
                  <a:schemeClr val="accent6">
                    <a:lumMod val="40000"/>
                    <a:lumOff val="60000"/>
                  </a:schemeClr>
                </a:solidFill>
                <a:cs typeface="B Titr" pitchFamily="2" charset="-78"/>
              </a:rPr>
              <a:t>ب) در قسمت پایین برگه نقطه ای را به عنوان نقطه مبدأ (توقفگاه) مشخص می نمائیم</a:t>
            </a:r>
            <a:r>
              <a:rPr lang="fa-IR" sz="4400" spc="-150" dirty="0">
                <a:ln>
                  <a:solidFill>
                    <a:sysClr val="windowText" lastClr="000000"/>
                  </a:solidFill>
                </a:ln>
                <a:solidFill>
                  <a:schemeClr val="accent6">
                    <a:lumMod val="40000"/>
                    <a:lumOff val="60000"/>
                  </a:schemeClr>
                </a:solidFill>
                <a:cs typeface="B Titr" pitchFamily="2" charset="-78"/>
              </a:rPr>
              <a:t>.</a:t>
            </a:r>
            <a:endParaRPr lang="en-US" sz="4400" spc="-150" dirty="0">
              <a:ln>
                <a:solidFill>
                  <a:sysClr val="windowText" lastClr="000000"/>
                </a:solidFill>
              </a:ln>
              <a:solidFill>
                <a:schemeClr val="accent6">
                  <a:lumMod val="40000"/>
                  <a:lumOff val="60000"/>
                </a:schemeClr>
              </a:solidFill>
              <a:cs typeface="B Titr" pitchFamily="2" charset="-78"/>
            </a:endParaRPr>
          </a:p>
        </p:txBody>
      </p:sp>
    </p:spTree>
    <p:extLst>
      <p:ext uri="{BB962C8B-B14F-4D97-AF65-F5344CB8AC3E}">
        <p14:creationId xmlns:p14="http://schemas.microsoft.com/office/powerpoint/2010/main" val="27415305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animEffect transition="in" filter="fade">
                                      <p:cBhvr>
                                        <p:cTn id="7" dur="1000"/>
                                        <p:tgtEl>
                                          <p:spTgt spid="202755">
                                            <p:txEl>
                                              <p:pRg st="0" end="0"/>
                                            </p:txEl>
                                          </p:spTgt>
                                        </p:tgtEl>
                                      </p:cBhvr>
                                    </p:animEffect>
                                    <p:anim calcmode="lin" valueType="num">
                                      <p:cBhvr>
                                        <p:cTn id="8" dur="1000" fill="hold"/>
                                        <p:tgtEl>
                                          <p:spTgt spid="2027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27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2755">
                                            <p:txEl>
                                              <p:pRg st="1" end="1"/>
                                            </p:txEl>
                                          </p:spTgt>
                                        </p:tgtEl>
                                        <p:attrNameLst>
                                          <p:attrName>style.visibility</p:attrName>
                                        </p:attrNameLst>
                                      </p:cBhvr>
                                      <p:to>
                                        <p:strVal val="visible"/>
                                      </p:to>
                                    </p:set>
                                    <p:animEffect transition="in" filter="fade">
                                      <p:cBhvr>
                                        <p:cTn id="14" dur="1000"/>
                                        <p:tgtEl>
                                          <p:spTgt spid="202755">
                                            <p:txEl>
                                              <p:pRg st="1" end="1"/>
                                            </p:txEl>
                                          </p:spTgt>
                                        </p:tgtEl>
                                      </p:cBhvr>
                                    </p:animEffect>
                                    <p:anim calcmode="lin" valueType="num">
                                      <p:cBhvr>
                                        <p:cTn id="15" dur="1000" fill="hold"/>
                                        <p:tgtEl>
                                          <p:spTgt spid="20275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27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nodeType="after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202755">
                                            <p:txEl>
                                              <p:pRg st="2" end="2"/>
                                            </p:txEl>
                                          </p:spTgt>
                                        </p:tgtEl>
                                        <p:attrNameLst>
                                          <p:attrName>style.visibility</p:attrName>
                                        </p:attrNameLst>
                                      </p:cBhvr>
                                      <p:to>
                                        <p:strVal val="visible"/>
                                      </p:to>
                                    </p:set>
                                    <p:animEffect transition="in" filter="fade">
                                      <p:cBhvr>
                                        <p:cTn id="21" dur="1000"/>
                                        <p:tgtEl>
                                          <p:spTgt spid="202755">
                                            <p:txEl>
                                              <p:pRg st="2" end="2"/>
                                            </p:txEl>
                                          </p:spTgt>
                                        </p:tgtEl>
                                      </p:cBhvr>
                                    </p:animEffect>
                                    <p:anim calcmode="lin" valueType="num">
                                      <p:cBhvr>
                                        <p:cTn id="22" dur="1000" fill="hold"/>
                                        <p:tgtEl>
                                          <p:spTgt spid="20275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275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536" y="980728"/>
            <a:ext cx="8532440" cy="4524315"/>
          </a:xfrm>
          <a:prstGeom prst="rect">
            <a:avLst/>
          </a:prstGeom>
        </p:spPr>
        <p:txBody>
          <a:bodyPr wrap="square">
            <a:spAutoFit/>
          </a:bodyPr>
          <a:lstStyle/>
          <a:p>
            <a:pPr algn="justLow" rtl="1" eaLnBrk="0" hangingPunct="0"/>
            <a:r>
              <a:rPr lang="fa-IR" sz="4800" spc="-150" dirty="0">
                <a:ln>
                  <a:solidFill>
                    <a:sysClr val="windowText" lastClr="000000"/>
                  </a:solidFill>
                </a:ln>
                <a:solidFill>
                  <a:srgbClr val="FFC000"/>
                </a:solidFill>
                <a:cs typeface="B Titr" pitchFamily="2" charset="-78"/>
              </a:rPr>
              <a:t>ج) برای کروکی ، یک مقیاس مناسب در نظر می گیریم ( به عنوان مثال </a:t>
            </a:r>
            <a:r>
              <a:rPr lang="fa-IR" sz="4800" spc="-150" dirty="0">
                <a:ln>
                  <a:solidFill>
                    <a:sysClr val="windowText" lastClr="000000"/>
                  </a:solidFill>
                </a:ln>
                <a:solidFill>
                  <a:srgbClr val="FFC000"/>
                </a:solidFill>
                <a:cs typeface="B Titr" pitchFamily="2" charset="-78"/>
              </a:rPr>
              <a:t>1/2000 )</a:t>
            </a:r>
          </a:p>
          <a:p>
            <a:pPr algn="justLow" rtl="1" eaLnBrk="0" hangingPunct="0"/>
            <a:endParaRPr lang="en-US" sz="4800" spc="-150" dirty="0">
              <a:ln>
                <a:solidFill>
                  <a:sysClr val="windowText" lastClr="000000"/>
                </a:solidFill>
              </a:ln>
              <a:solidFill>
                <a:srgbClr val="FFC000"/>
              </a:solidFill>
              <a:cs typeface="B Titr" pitchFamily="2" charset="-78"/>
            </a:endParaRPr>
          </a:p>
          <a:p>
            <a:pPr algn="justLow" rtl="1" eaLnBrk="0" hangingPunct="0"/>
            <a:r>
              <a:rPr lang="fa-IR" sz="4800" spc="-150" dirty="0">
                <a:ln>
                  <a:solidFill>
                    <a:sysClr val="windowText" lastClr="000000"/>
                  </a:solidFill>
                </a:ln>
                <a:solidFill>
                  <a:schemeClr val="accent6">
                    <a:lumMod val="40000"/>
                    <a:lumOff val="60000"/>
                  </a:schemeClr>
                </a:solidFill>
                <a:cs typeface="B Titr" pitchFamily="2" charset="-78"/>
              </a:rPr>
              <a:t>د) از نقطه ای که در آن ایستاده ایم ، گرای هدف را با قطب نما گرفته و آن را یادداشت می نمائیم </a:t>
            </a:r>
            <a:endParaRPr lang="en-US" sz="4800" spc="-150" dirty="0">
              <a:ln>
                <a:solidFill>
                  <a:sysClr val="windowText" lastClr="000000"/>
                </a:solidFill>
              </a:ln>
              <a:solidFill>
                <a:schemeClr val="accent6">
                  <a:lumMod val="40000"/>
                  <a:lumOff val="60000"/>
                </a:schemeClr>
              </a:solidFill>
              <a:cs typeface="B Titr" pitchFamily="2" charset="-78"/>
            </a:endParaRPr>
          </a:p>
        </p:txBody>
      </p:sp>
    </p:spTree>
    <p:extLst>
      <p:ext uri="{BB962C8B-B14F-4D97-AF65-F5344CB8AC3E}">
        <p14:creationId xmlns:p14="http://schemas.microsoft.com/office/powerpoint/2010/main" val="38592498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44625"/>
            <a:ext cx="9067800" cy="6863417"/>
          </a:xfrm>
          <a:prstGeom prst="rect">
            <a:avLst/>
          </a:prstGeom>
        </p:spPr>
        <p:txBody>
          <a:bodyPr wrap="square">
            <a:spAutoFit/>
          </a:bodyPr>
          <a:lstStyle/>
          <a:p>
            <a:pPr algn="justLow" rtl="1" eaLnBrk="0" hangingPunct="0"/>
            <a:r>
              <a:rPr lang="fa-IR" sz="4400" spc="-150" dirty="0">
                <a:ln>
                  <a:solidFill>
                    <a:sysClr val="windowText" lastClr="000000"/>
                  </a:solidFill>
                </a:ln>
                <a:solidFill>
                  <a:srgbClr val="FFC000"/>
                </a:solidFill>
                <a:cs typeface="B Titr" pitchFamily="2" charset="-78"/>
              </a:rPr>
              <a:t>ه) از محل استقرار به سمت چپ یا راست با گرای دلخواه یک مسافت دلخواه را طی می کنیم این گرا و مسافت طی شده را یاد داشت می نمائیم .</a:t>
            </a:r>
            <a:endParaRPr lang="en-US" sz="4400" spc="-150" dirty="0">
              <a:ln>
                <a:solidFill>
                  <a:sysClr val="windowText" lastClr="000000"/>
                </a:solidFill>
              </a:ln>
              <a:solidFill>
                <a:srgbClr val="FFC000"/>
              </a:solidFill>
              <a:cs typeface="B Titr" pitchFamily="2" charset="-78"/>
            </a:endParaRPr>
          </a:p>
          <a:p>
            <a:pPr algn="justLow" rtl="1" eaLnBrk="0" hangingPunct="0"/>
            <a:r>
              <a:rPr lang="fa-IR" sz="4400" spc="-150" dirty="0">
                <a:ln>
                  <a:solidFill>
                    <a:sysClr val="windowText" lastClr="000000"/>
                  </a:solidFill>
                </a:ln>
                <a:solidFill>
                  <a:schemeClr val="accent6">
                    <a:lumMod val="40000"/>
                    <a:lumOff val="60000"/>
                  </a:schemeClr>
                </a:solidFill>
                <a:cs typeface="B Titr" pitchFamily="2" charset="-78"/>
              </a:rPr>
              <a:t>و) از پایان مسافت طی شده مجدداً به سمت هدف گرا گیری نموده و آن را یادداشت می نمائیم .</a:t>
            </a:r>
          </a:p>
          <a:p>
            <a:pPr algn="just" rtl="1"/>
            <a:r>
              <a:rPr lang="fa-IR" sz="4400" spc="-150" dirty="0">
                <a:ln>
                  <a:solidFill>
                    <a:sysClr val="windowText" lastClr="000000"/>
                  </a:solidFill>
                </a:ln>
                <a:solidFill>
                  <a:srgbClr val="FFC000"/>
                </a:solidFill>
                <a:latin typeface="Times New Roman" pitchFamily="18" charset="0"/>
                <a:cs typeface="B Titr" pitchFamily="2" charset="-78"/>
              </a:rPr>
              <a:t>ز) لبه ی خط کش قطب نما را روی نقطه مبدأ قرار می دهیم و قطب نما را می چرخانیم تا گرای اول بیاید زیر شاخص، در این هنگام یک خط به هدف امتداد می دهیم. گرای دلخواه را نیز به همین طریق رسم می کنیم</a:t>
            </a:r>
            <a:r>
              <a:rPr lang="fa-IR" sz="4400" spc="-150" dirty="0">
                <a:ln>
                  <a:solidFill>
                    <a:sysClr val="windowText" lastClr="000000"/>
                  </a:solidFill>
                </a:ln>
                <a:solidFill>
                  <a:srgbClr val="FFC000"/>
                </a:solidFill>
                <a:latin typeface="Times New Roman" pitchFamily="18" charset="0"/>
                <a:cs typeface="B Titr" pitchFamily="2" charset="-78"/>
              </a:rPr>
              <a:t>.</a:t>
            </a:r>
            <a:endParaRPr lang="en-US" sz="4400" spc="-150" dirty="0">
              <a:ln>
                <a:solidFill>
                  <a:sysClr val="windowText" lastClr="000000"/>
                </a:solidFill>
              </a:ln>
              <a:solidFill>
                <a:srgbClr val="FFC000"/>
              </a:solidFill>
              <a:latin typeface="Times New Roman" pitchFamily="18" charset="0"/>
              <a:cs typeface="B Titr" pitchFamily="2" charset="-78"/>
            </a:endParaRPr>
          </a:p>
        </p:txBody>
      </p:sp>
    </p:spTree>
    <p:extLst>
      <p:ext uri="{BB962C8B-B14F-4D97-AF65-F5344CB8AC3E}">
        <p14:creationId xmlns:p14="http://schemas.microsoft.com/office/powerpoint/2010/main" val="10977501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1384" y="260648"/>
            <a:ext cx="11233248" cy="6048672"/>
          </a:xfrm>
          <a:prstGeom prst="roundRect">
            <a:avLst>
              <a:gd name="adj" fmla="val 4662"/>
            </a:avLst>
          </a:prstGeom>
          <a:solidFill>
            <a:schemeClr val="accent1">
              <a:alpha val="24000"/>
            </a:schemeClr>
          </a:solidFill>
          <a:ln w="38100"/>
          <a:effectLst>
            <a:glow rad="63500">
              <a:schemeClr val="accent5">
                <a:satMod val="175000"/>
                <a:alpha val="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2273" name="Rectangle 1"/>
          <p:cNvSpPr>
            <a:spLocks noChangeArrowheads="1"/>
          </p:cNvSpPr>
          <p:nvPr/>
        </p:nvSpPr>
        <p:spPr bwMode="auto">
          <a:xfrm>
            <a:off x="695400" y="543745"/>
            <a:ext cx="10657184"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1" eaLnBrk="0" hangingPunct="0"/>
            <a:r>
              <a:rPr lang="fa-IR"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Titr" pitchFamily="2" charset="-78"/>
              </a:rPr>
              <a:t> تعریف تخمین </a:t>
            </a:r>
            <a:r>
              <a:rPr lang="fa-IR"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Titr" pitchFamily="2" charset="-78"/>
              </a:rPr>
              <a:t>مسافت :</a:t>
            </a:r>
          </a:p>
          <a:p>
            <a:pPr algn="justLow" rtl="1" eaLnBrk="0" hangingPunct="0"/>
            <a:endParaRPr lang="fa-IR" sz="3200" spc="-150" dirty="0">
              <a:solidFill>
                <a:srgbClr val="F2F2F2"/>
              </a:solidFill>
              <a:cs typeface="B Titr" pitchFamily="2" charset="-78"/>
            </a:endParaRPr>
          </a:p>
          <a:p>
            <a:pPr algn="justLow" rtl="1" eaLnBrk="0" hangingPunct="0"/>
            <a:r>
              <a:rPr lang="fa-I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عبارتست از تعیین </a:t>
            </a:r>
            <a:r>
              <a:rPr lang="fa-IR" sz="54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B Titr" pitchFamily="2" charset="-78"/>
              </a:rPr>
              <a:t>تقریبی</a:t>
            </a:r>
            <a:r>
              <a:rPr lang="fa-I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 فاصله بین دو نقطه</a:t>
            </a:r>
          </a:p>
          <a:p>
            <a:pPr algn="justLow" rtl="1" eaLnBrk="0" hangingPunct="0"/>
            <a:endParaRPr lang="fa-IR" sz="4800" spc="-150" dirty="0">
              <a:ln>
                <a:solidFill>
                  <a:sysClr val="windowText" lastClr="000000"/>
                </a:solidFill>
              </a:ln>
              <a:solidFill>
                <a:srgbClr val="F2F2F2"/>
              </a:solidFill>
              <a:cs typeface="B Titr" pitchFamily="2" charset="-78"/>
            </a:endParaRPr>
          </a:p>
          <a:p>
            <a:pPr algn="justLow" rtl="1" eaLnBrk="0" hangingPunct="0"/>
            <a:r>
              <a:rPr lang="fa-IR" sz="4800" spc="-150" dirty="0">
                <a:ln>
                  <a:solidFill>
                    <a:sysClr val="windowText" lastClr="000000"/>
                  </a:solidFill>
                </a:ln>
                <a:solidFill>
                  <a:srgbClr val="F2F2F2"/>
                </a:solidFill>
                <a:cs typeface="B Titr" pitchFamily="2" charset="-78"/>
              </a:rPr>
              <a:t>نکته: این دو نقطه ممکن است در طول هم باشند(تخمین مسافت در برد یا عمق) و یا در عرض هم باشند (تخمین مسافت در عرض یا سمت)</a:t>
            </a:r>
            <a:endParaRPr lang="en-US" sz="4800" spc="-150" dirty="0">
              <a:ln>
                <a:solidFill>
                  <a:sysClr val="windowText" lastClr="000000"/>
                </a:solidFill>
              </a:ln>
              <a:solidFill>
                <a:srgbClr val="F2F2F2"/>
              </a:solidFill>
              <a:cs typeface="B Titr" pitchFamily="2" charset="-78"/>
            </a:endParaRPr>
          </a:p>
        </p:txBody>
      </p:sp>
    </p:spTree>
    <p:extLst>
      <p:ext uri="{BB962C8B-B14F-4D97-AF65-F5344CB8AC3E}">
        <p14:creationId xmlns:p14="http://schemas.microsoft.com/office/powerpoint/2010/main" val="1265992838"/>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82273">
                                            <p:txEl>
                                              <p:pRg st="0" end="0"/>
                                            </p:txEl>
                                          </p:spTgt>
                                        </p:tgtEl>
                                        <p:attrNameLst>
                                          <p:attrName>style.visibility</p:attrName>
                                        </p:attrNameLst>
                                      </p:cBhvr>
                                      <p:to>
                                        <p:strVal val="visible"/>
                                      </p:to>
                                    </p:set>
                                    <p:animEffect transition="in" filter="wipe(down)">
                                      <p:cBhvr>
                                        <p:cTn id="7" dur="500"/>
                                        <p:tgtEl>
                                          <p:spTgt spid="18227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2273">
                                            <p:txEl>
                                              <p:pRg st="2" end="2"/>
                                            </p:txEl>
                                          </p:spTgt>
                                        </p:tgtEl>
                                        <p:attrNameLst>
                                          <p:attrName>style.visibility</p:attrName>
                                        </p:attrNameLst>
                                      </p:cBhvr>
                                      <p:to>
                                        <p:strVal val="visible"/>
                                      </p:to>
                                    </p:set>
                                    <p:animEffect transition="in" filter="wipe(down)">
                                      <p:cBhvr>
                                        <p:cTn id="11" dur="500"/>
                                        <p:tgtEl>
                                          <p:spTgt spid="182273">
                                            <p:txEl>
                                              <p:pRg st="2" end="2"/>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82273">
                                            <p:txEl>
                                              <p:pRg st="4" end="4"/>
                                            </p:txEl>
                                          </p:spTgt>
                                        </p:tgtEl>
                                        <p:attrNameLst>
                                          <p:attrName>style.visibility</p:attrName>
                                        </p:attrNameLst>
                                      </p:cBhvr>
                                      <p:to>
                                        <p:strVal val="visible"/>
                                      </p:to>
                                    </p:set>
                                    <p:animEffect transition="in" filter="wipe(down)">
                                      <p:cBhvr>
                                        <p:cTn id="15" dur="500"/>
                                        <p:tgtEl>
                                          <p:spTgt spid="1822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528" y="260648"/>
            <a:ext cx="8604448" cy="6247864"/>
          </a:xfrm>
          <a:prstGeom prst="rect">
            <a:avLst/>
          </a:prstGeom>
        </p:spPr>
        <p:txBody>
          <a:bodyPr wrap="square">
            <a:spAutoFit/>
          </a:bodyPr>
          <a:lstStyle/>
          <a:p>
            <a:pPr algn="just" rtl="1"/>
            <a:r>
              <a:rPr lang="fa-IR" sz="4000" spc="-150" dirty="0">
                <a:ln>
                  <a:solidFill>
                    <a:sysClr val="windowText" lastClr="000000"/>
                  </a:solidFill>
                </a:ln>
                <a:solidFill>
                  <a:srgbClr val="FFC000"/>
                </a:solidFill>
                <a:latin typeface="Times New Roman" pitchFamily="18" charset="0"/>
                <a:cs typeface="B Titr" pitchFamily="2" charset="-78"/>
              </a:rPr>
              <a:t>ح) با استفاده از مقیاس کروکی مسافت طی شده روی زمین را تبدیل کرده و آن را روی گرای دلخواه رسم شده روی کروکی جدا می کنیم.</a:t>
            </a:r>
            <a:endParaRPr lang="en-US" sz="4000" spc="-150" dirty="0">
              <a:ln>
                <a:solidFill>
                  <a:sysClr val="windowText" lastClr="000000"/>
                </a:solidFill>
              </a:ln>
              <a:solidFill>
                <a:srgbClr val="FFC000"/>
              </a:solidFill>
              <a:latin typeface="Times New Roman" pitchFamily="18" charset="0"/>
              <a:cs typeface="B Titr" pitchFamily="2" charset="-78"/>
            </a:endParaRPr>
          </a:p>
          <a:p>
            <a:pPr algn="just" rtl="1"/>
            <a:r>
              <a:rPr lang="fa-IR" sz="4000" spc="-150" dirty="0">
                <a:ln>
                  <a:solidFill>
                    <a:sysClr val="windowText" lastClr="000000"/>
                  </a:solidFill>
                </a:ln>
                <a:solidFill>
                  <a:schemeClr val="accent6">
                    <a:lumMod val="40000"/>
                    <a:lumOff val="60000"/>
                  </a:schemeClr>
                </a:solidFill>
                <a:latin typeface="Times New Roman" pitchFamily="18" charset="0"/>
                <a:cs typeface="B Titr" pitchFamily="2" charset="-78"/>
              </a:rPr>
              <a:t>ط) گرای دوم به هدف را نیز ار نقطه ی مورد نظر رسم می کنیم . گرای اول و دوم روی کروکی همدیگر را قطع می کنند. این نقطه ها همان هدف است.</a:t>
            </a:r>
            <a:endParaRPr lang="en-US" sz="4000" spc="-150" dirty="0">
              <a:ln>
                <a:solidFill>
                  <a:sysClr val="windowText" lastClr="000000"/>
                </a:solidFill>
              </a:ln>
              <a:solidFill>
                <a:schemeClr val="accent6">
                  <a:lumMod val="40000"/>
                  <a:lumOff val="60000"/>
                </a:schemeClr>
              </a:solidFill>
              <a:latin typeface="Times New Roman" pitchFamily="18" charset="0"/>
              <a:cs typeface="B Titr" pitchFamily="2" charset="-78"/>
            </a:endParaRPr>
          </a:p>
          <a:p>
            <a:pPr algn="just" rtl="1"/>
            <a:r>
              <a:rPr lang="fa-IR" sz="4000" spc="-150" dirty="0">
                <a:ln>
                  <a:solidFill>
                    <a:sysClr val="windowText" lastClr="000000"/>
                  </a:solidFill>
                </a:ln>
                <a:solidFill>
                  <a:srgbClr val="FFC000"/>
                </a:solidFill>
                <a:latin typeface="Times New Roman" pitchFamily="18" charset="0"/>
                <a:cs typeface="B Titr" pitchFamily="2" charset="-78"/>
              </a:rPr>
              <a:t>ی) فاصله مبدأ تا محل تقاطع (هدف) روی کروکی را با خط کش قطب نما اندازه گرفته و با استفاده از مقیاس کروکی مسافت حقیقی را بدست می آوریم.</a:t>
            </a:r>
            <a:endParaRPr lang="en-US" sz="4000" spc="-150" dirty="0">
              <a:ln>
                <a:solidFill>
                  <a:sysClr val="windowText" lastClr="000000"/>
                </a:solidFill>
              </a:ln>
              <a:solidFill>
                <a:srgbClr val="FFC000"/>
              </a:solidFill>
              <a:latin typeface="Times New Roman" pitchFamily="18" charset="0"/>
              <a:cs typeface="B Titr" pitchFamily="2" charset="-78"/>
            </a:endParaRPr>
          </a:p>
        </p:txBody>
      </p:sp>
    </p:spTree>
    <p:extLst>
      <p:ext uri="{BB962C8B-B14F-4D97-AF65-F5344CB8AC3E}">
        <p14:creationId xmlns:p14="http://schemas.microsoft.com/office/powerpoint/2010/main" val="18114459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out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out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out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ChangeArrowheads="1"/>
          </p:cNvSpPr>
          <p:nvPr/>
        </p:nvSpPr>
        <p:spPr bwMode="auto">
          <a:xfrm>
            <a:off x="3962400" y="67272"/>
            <a:ext cx="65103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Low" rtl="1" eaLnBrk="0" hangingPunct="0"/>
            <a:r>
              <a:rPr lang="fa-I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عوامل مؤثر بر تخمین مسافت :  </a:t>
            </a:r>
          </a:p>
        </p:txBody>
      </p:sp>
      <p:sp>
        <p:nvSpPr>
          <p:cNvPr id="117763" name="Rectangle 2"/>
          <p:cNvSpPr>
            <a:spLocks noChangeArrowheads="1"/>
          </p:cNvSpPr>
          <p:nvPr/>
        </p:nvSpPr>
        <p:spPr bwMode="auto">
          <a:xfrm>
            <a:off x="1559496" y="1037050"/>
            <a:ext cx="89154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rtl="1" eaLnBrk="0" hangingPunct="0">
              <a:tabLst>
                <a:tab pos="457200" algn="l"/>
              </a:tabLst>
            </a:pPr>
            <a:r>
              <a:rPr lang="fa-IR" sz="3600" dirty="0">
                <a:ln>
                  <a:solidFill>
                    <a:sysClr val="windowText" lastClr="000000"/>
                  </a:solidFill>
                </a:ln>
                <a:solidFill>
                  <a:srgbClr val="FFFFFF"/>
                </a:solidFill>
                <a:cs typeface="B Titr" pitchFamily="2" charset="-78"/>
              </a:rPr>
              <a:t>لازم است این نکته را مد نظر داشته باشیم که همواره عواملی وجود دارند که باعث می شوند مسافت کمتر یا بیشتر از مقدار حقیقی آن به نظر آید.</a:t>
            </a:r>
            <a:endParaRPr lang="en-US" sz="3600" dirty="0">
              <a:ln>
                <a:solidFill>
                  <a:sysClr val="windowText" lastClr="000000"/>
                </a:solidFill>
              </a:ln>
              <a:cs typeface="B Titr" pitchFamily="2" charset="-78"/>
            </a:endParaRPr>
          </a:p>
          <a:p>
            <a:pPr algn="just" rtl="1" eaLnBrk="0" hangingPunct="0">
              <a:tabLst>
                <a:tab pos="457200" algn="l"/>
              </a:tabLst>
            </a:pPr>
            <a:r>
              <a:rPr lang="fa-IR" sz="3600" spc="-150" dirty="0">
                <a:ln>
                  <a:solidFill>
                    <a:sysClr val="windowText" lastClr="000000"/>
                  </a:solidFill>
                </a:ln>
                <a:solidFill>
                  <a:schemeClr val="accent6">
                    <a:lumMod val="40000"/>
                    <a:lumOff val="60000"/>
                  </a:schemeClr>
                </a:solidFill>
                <a:effectLst>
                  <a:outerShdw blurRad="38100" dist="38100" dir="2700000" algn="tl">
                    <a:srgbClr val="000000">
                      <a:alpha val="43137"/>
                    </a:srgbClr>
                  </a:outerShdw>
                </a:effectLst>
                <a:cs typeface="B Titr" pitchFamily="2" charset="-78"/>
              </a:rPr>
              <a:t>الف- در وضعیتهای زیر مسافت </a:t>
            </a:r>
            <a:r>
              <a:rPr lang="fa-IR" sz="3600" spc="-150" dirty="0">
                <a:ln>
                  <a:solidFill>
                    <a:sysClr val="windowText" lastClr="000000"/>
                  </a:solidFill>
                </a:ln>
                <a:solidFill>
                  <a:srgbClr val="FF0000"/>
                </a:solidFill>
                <a:effectLst>
                  <a:outerShdw blurRad="38100" dist="38100" dir="2700000" algn="tl">
                    <a:srgbClr val="000000">
                      <a:alpha val="43137"/>
                    </a:srgbClr>
                  </a:outerShdw>
                </a:effectLst>
                <a:cs typeface="B Titr" pitchFamily="2" charset="-78"/>
              </a:rPr>
              <a:t>کمتر</a:t>
            </a:r>
            <a:r>
              <a:rPr lang="fa-IR" sz="3600" spc="-150" dirty="0">
                <a:ln>
                  <a:solidFill>
                    <a:sysClr val="windowText" lastClr="000000"/>
                  </a:solidFill>
                </a:ln>
                <a:solidFill>
                  <a:schemeClr val="accent6">
                    <a:lumMod val="40000"/>
                    <a:lumOff val="60000"/>
                  </a:schemeClr>
                </a:solidFill>
                <a:effectLst>
                  <a:outerShdw blurRad="38100" dist="38100" dir="2700000" algn="tl">
                    <a:srgbClr val="000000">
                      <a:alpha val="43137"/>
                    </a:srgbClr>
                  </a:outerShdw>
                </a:effectLst>
                <a:cs typeface="B Titr" pitchFamily="2" charset="-78"/>
              </a:rPr>
              <a:t> از مقدار حقیقی به نظر می رسد :</a:t>
            </a:r>
            <a:endParaRPr lang="en-US" sz="3600" spc="-150" dirty="0">
              <a:ln>
                <a:solidFill>
                  <a:sysClr val="windowText" lastClr="000000"/>
                </a:solidFill>
              </a:ln>
              <a:solidFill>
                <a:schemeClr val="accent6">
                  <a:lumMod val="40000"/>
                  <a:lumOff val="60000"/>
                </a:schemeClr>
              </a:solidFill>
              <a:effectLst>
                <a:outerShdw blurRad="38100" dist="38100" dir="2700000" algn="tl">
                  <a:srgbClr val="000000">
                    <a:alpha val="43137"/>
                  </a:srgbClr>
                </a:outerShdw>
              </a:effectLst>
              <a:cs typeface="B Titr" pitchFamily="2" charset="-78"/>
            </a:endParaRPr>
          </a:p>
          <a:p>
            <a:pPr algn="just" rtl="1" eaLnBrk="0" hangingPunct="0">
              <a:buFontTx/>
              <a:buChar char="•"/>
              <a:tabLst>
                <a:tab pos="457200" algn="l"/>
              </a:tabLst>
            </a:pPr>
            <a:r>
              <a:rPr lang="fa-IR" sz="3600" dirty="0">
                <a:ln>
                  <a:solidFill>
                    <a:sysClr val="windowText" lastClr="000000"/>
                  </a:solidFill>
                </a:ln>
                <a:solidFill>
                  <a:srgbClr val="FFC000"/>
                </a:solidFill>
                <a:cs typeface="B Titr" pitchFamily="2" charset="-78"/>
              </a:rPr>
              <a:t>هوا زیاد روشن باشد.</a:t>
            </a:r>
            <a:endParaRPr lang="en-US" sz="3600" dirty="0">
              <a:ln>
                <a:solidFill>
                  <a:sysClr val="windowText" lastClr="000000"/>
                </a:solidFill>
              </a:ln>
              <a:solidFill>
                <a:srgbClr val="FFC000"/>
              </a:solidFill>
              <a:cs typeface="B Titr" pitchFamily="2" charset="-78"/>
            </a:endParaRPr>
          </a:p>
          <a:p>
            <a:pPr algn="just" rtl="1" eaLnBrk="0" hangingPunct="0">
              <a:buFontTx/>
              <a:buChar char="•"/>
              <a:tabLst>
                <a:tab pos="457200" algn="l"/>
              </a:tabLst>
            </a:pPr>
            <a:r>
              <a:rPr lang="fa-IR" sz="3600" dirty="0">
                <a:ln>
                  <a:solidFill>
                    <a:sysClr val="windowText" lastClr="000000"/>
                  </a:solidFill>
                </a:ln>
                <a:solidFill>
                  <a:srgbClr val="FFFFFF"/>
                </a:solidFill>
                <a:cs typeface="B Titr" pitchFamily="2" charset="-78"/>
              </a:rPr>
              <a:t>آفتاب از پشت سر بتابد.</a:t>
            </a:r>
            <a:endParaRPr lang="en-US" sz="3600" dirty="0">
              <a:ln>
                <a:solidFill>
                  <a:sysClr val="windowText" lastClr="000000"/>
                </a:solidFill>
              </a:ln>
              <a:cs typeface="B Titr" pitchFamily="2" charset="-78"/>
            </a:endParaRPr>
          </a:p>
          <a:p>
            <a:pPr algn="just" rtl="1" eaLnBrk="0" hangingPunct="0">
              <a:buFontTx/>
              <a:buChar char="•"/>
              <a:tabLst>
                <a:tab pos="457200" algn="l"/>
              </a:tabLst>
            </a:pPr>
            <a:r>
              <a:rPr lang="fa-IR" sz="3600" dirty="0">
                <a:ln>
                  <a:solidFill>
                    <a:sysClr val="windowText" lastClr="000000"/>
                  </a:solidFill>
                </a:ln>
                <a:solidFill>
                  <a:srgbClr val="FFC000"/>
                </a:solidFill>
                <a:cs typeface="B Titr" pitchFamily="2" charset="-78"/>
              </a:rPr>
              <a:t>هدف در زمین هموار قرار داشته باشد.</a:t>
            </a:r>
            <a:endParaRPr lang="en-US" sz="3600" dirty="0">
              <a:ln>
                <a:solidFill>
                  <a:sysClr val="windowText" lastClr="000000"/>
                </a:solidFill>
              </a:ln>
              <a:solidFill>
                <a:srgbClr val="FFC000"/>
              </a:solidFill>
              <a:cs typeface="B Titr" pitchFamily="2" charset="-78"/>
            </a:endParaRPr>
          </a:p>
          <a:p>
            <a:pPr algn="just" rtl="1" eaLnBrk="0" hangingPunct="0">
              <a:buFontTx/>
              <a:buChar char="•"/>
              <a:tabLst>
                <a:tab pos="457200" algn="l"/>
              </a:tabLst>
            </a:pPr>
            <a:r>
              <a:rPr lang="fa-IR" sz="3600" dirty="0">
                <a:ln>
                  <a:solidFill>
                    <a:sysClr val="windowText" lastClr="000000"/>
                  </a:solidFill>
                </a:ln>
                <a:solidFill>
                  <a:srgbClr val="FFFFFF"/>
                </a:solidFill>
                <a:cs typeface="B Titr" pitchFamily="2" charset="-78"/>
              </a:rPr>
              <a:t>هدف در سطح آب باشد.</a:t>
            </a:r>
            <a:endParaRPr lang="en-US" sz="3600" dirty="0">
              <a:ln>
                <a:solidFill>
                  <a:sysClr val="windowText" lastClr="000000"/>
                </a:solidFill>
              </a:ln>
              <a:cs typeface="B Titr" pitchFamily="2" charset="-78"/>
            </a:endParaRPr>
          </a:p>
          <a:p>
            <a:pPr algn="just" rtl="1" eaLnBrk="0" hangingPunct="0">
              <a:buFontTx/>
              <a:buChar char="•"/>
              <a:tabLst>
                <a:tab pos="457200" algn="l"/>
              </a:tabLst>
            </a:pPr>
            <a:r>
              <a:rPr lang="fa-IR" sz="3600" dirty="0">
                <a:ln>
                  <a:solidFill>
                    <a:sysClr val="windowText" lastClr="000000"/>
                  </a:solidFill>
                </a:ln>
                <a:solidFill>
                  <a:srgbClr val="FFC000"/>
                </a:solidFill>
                <a:cs typeface="B Titr" pitchFamily="2" charset="-78"/>
              </a:rPr>
              <a:t>جهت از پائین به بالا باشد</a:t>
            </a:r>
            <a:r>
              <a:rPr lang="fa-IR" sz="3600" dirty="0">
                <a:ln>
                  <a:solidFill>
                    <a:sysClr val="windowText" lastClr="000000"/>
                  </a:solidFill>
                </a:ln>
                <a:solidFill>
                  <a:srgbClr val="FFC000"/>
                </a:solidFill>
                <a:cs typeface="B Titr" pitchFamily="2" charset="-78"/>
              </a:rPr>
              <a:t>.</a:t>
            </a:r>
            <a:endParaRPr lang="en-US" sz="3600" dirty="0">
              <a:ln>
                <a:solidFill>
                  <a:sysClr val="windowText" lastClr="000000"/>
                </a:solidFill>
              </a:ln>
              <a:solidFill>
                <a:srgbClr val="FFC000"/>
              </a:solidFill>
              <a:cs typeface="B Titr" pitchFamily="2" charset="-78"/>
            </a:endParaRPr>
          </a:p>
        </p:txBody>
      </p:sp>
    </p:spTree>
    <p:extLst>
      <p:ext uri="{BB962C8B-B14F-4D97-AF65-F5344CB8AC3E}">
        <p14:creationId xmlns:p14="http://schemas.microsoft.com/office/powerpoint/2010/main" val="34148860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7763">
                                            <p:txEl>
                                              <p:pRg st="1" end="1"/>
                                            </p:txEl>
                                          </p:spTgt>
                                        </p:tgtEl>
                                        <p:attrNameLst>
                                          <p:attrName>style.visibility</p:attrName>
                                        </p:attrNameLst>
                                      </p:cBhvr>
                                      <p:to>
                                        <p:strVal val="visible"/>
                                      </p:to>
                                    </p:set>
                                    <p:animEffect transition="in" filter="wipe(down)">
                                      <p:cBhvr>
                                        <p:cTn id="7" dur="500"/>
                                        <p:tgtEl>
                                          <p:spTgt spid="1177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7763">
                                            <p:txEl>
                                              <p:pRg st="2" end="2"/>
                                            </p:txEl>
                                          </p:spTgt>
                                        </p:tgtEl>
                                        <p:attrNameLst>
                                          <p:attrName>style.visibility</p:attrName>
                                        </p:attrNameLst>
                                      </p:cBhvr>
                                      <p:to>
                                        <p:strVal val="visible"/>
                                      </p:to>
                                    </p:set>
                                    <p:animEffect transition="in" filter="wipe(down)">
                                      <p:cBhvr>
                                        <p:cTn id="12" dur="500"/>
                                        <p:tgtEl>
                                          <p:spTgt spid="117763">
                                            <p:txEl>
                                              <p:pRg st="2" end="2"/>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17763">
                                            <p:txEl>
                                              <p:pRg st="3" end="3"/>
                                            </p:txEl>
                                          </p:spTgt>
                                        </p:tgtEl>
                                        <p:attrNameLst>
                                          <p:attrName>style.visibility</p:attrName>
                                        </p:attrNameLst>
                                      </p:cBhvr>
                                      <p:to>
                                        <p:strVal val="visible"/>
                                      </p:to>
                                    </p:set>
                                    <p:animEffect transition="in" filter="wipe(down)">
                                      <p:cBhvr>
                                        <p:cTn id="16" dur="500"/>
                                        <p:tgtEl>
                                          <p:spTgt spid="117763">
                                            <p:txEl>
                                              <p:pRg st="3" end="3"/>
                                            </p:txEl>
                                          </p:spTgt>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17763">
                                            <p:txEl>
                                              <p:pRg st="4" end="4"/>
                                            </p:txEl>
                                          </p:spTgt>
                                        </p:tgtEl>
                                        <p:attrNameLst>
                                          <p:attrName>style.visibility</p:attrName>
                                        </p:attrNameLst>
                                      </p:cBhvr>
                                      <p:to>
                                        <p:strVal val="visible"/>
                                      </p:to>
                                    </p:set>
                                    <p:animEffect transition="in" filter="wipe(down)">
                                      <p:cBhvr>
                                        <p:cTn id="20" dur="500"/>
                                        <p:tgtEl>
                                          <p:spTgt spid="117763">
                                            <p:txEl>
                                              <p:pRg st="4" end="4"/>
                                            </p:txEl>
                                          </p:spTgt>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117763">
                                            <p:txEl>
                                              <p:pRg st="5" end="5"/>
                                            </p:txEl>
                                          </p:spTgt>
                                        </p:tgtEl>
                                        <p:attrNameLst>
                                          <p:attrName>style.visibility</p:attrName>
                                        </p:attrNameLst>
                                      </p:cBhvr>
                                      <p:to>
                                        <p:strVal val="visible"/>
                                      </p:to>
                                    </p:set>
                                    <p:animEffect transition="in" filter="wipe(down)">
                                      <p:cBhvr>
                                        <p:cTn id="24" dur="500"/>
                                        <p:tgtEl>
                                          <p:spTgt spid="117763">
                                            <p:txEl>
                                              <p:pRg st="5" end="5"/>
                                            </p:txEl>
                                          </p:spTgt>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117763">
                                            <p:txEl>
                                              <p:pRg st="6" end="6"/>
                                            </p:txEl>
                                          </p:spTgt>
                                        </p:tgtEl>
                                        <p:attrNameLst>
                                          <p:attrName>style.visibility</p:attrName>
                                        </p:attrNameLst>
                                      </p:cBhvr>
                                      <p:to>
                                        <p:strVal val="visible"/>
                                      </p:to>
                                    </p:set>
                                    <p:animEffect transition="in" filter="wipe(down)">
                                      <p:cBhvr>
                                        <p:cTn id="28" dur="500"/>
                                        <p:tgtEl>
                                          <p:spTgt spid="1177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512" y="289679"/>
            <a:ext cx="8676456" cy="3785652"/>
          </a:xfrm>
          <a:prstGeom prst="rect">
            <a:avLst/>
          </a:prstGeom>
        </p:spPr>
        <p:txBody>
          <a:bodyPr wrap="square">
            <a:spAutoFit/>
          </a:bodyPr>
          <a:lstStyle/>
          <a:p>
            <a:pPr algn="just" rtl="1" eaLnBrk="0" hangingPunct="0">
              <a:tabLst>
                <a:tab pos="457200" algn="l"/>
              </a:tabLst>
            </a:pPr>
            <a:r>
              <a:rPr lang="fa-IR" sz="4000" spc="-150" dirty="0">
                <a:ln>
                  <a:solidFill>
                    <a:sysClr val="windowText" lastClr="000000"/>
                  </a:solidFill>
                </a:ln>
                <a:solidFill>
                  <a:schemeClr val="accent6">
                    <a:lumMod val="40000"/>
                    <a:lumOff val="60000"/>
                  </a:schemeClr>
                </a:solidFill>
                <a:effectLst>
                  <a:outerShdw blurRad="38100" dist="38100" dir="2700000" algn="tl">
                    <a:srgbClr val="000000">
                      <a:alpha val="43137"/>
                    </a:srgbClr>
                  </a:outerShdw>
                </a:effectLst>
                <a:cs typeface="B Titr" pitchFamily="2" charset="-78"/>
              </a:rPr>
              <a:t>ب- </a:t>
            </a:r>
            <a:r>
              <a:rPr lang="fa-IR" sz="4000" spc="-150" dirty="0">
                <a:ln>
                  <a:solidFill>
                    <a:sysClr val="windowText" lastClr="000000"/>
                  </a:solidFill>
                </a:ln>
                <a:solidFill>
                  <a:schemeClr val="accent6">
                    <a:lumMod val="40000"/>
                    <a:lumOff val="60000"/>
                  </a:schemeClr>
                </a:solidFill>
                <a:effectLst>
                  <a:outerShdw blurRad="38100" dist="38100" dir="2700000" algn="tl">
                    <a:srgbClr val="000000">
                      <a:alpha val="43137"/>
                    </a:srgbClr>
                  </a:outerShdw>
                </a:effectLst>
                <a:cs typeface="B Titr" pitchFamily="2" charset="-78"/>
              </a:rPr>
              <a:t>در وضعیتهای زیر مسافت </a:t>
            </a:r>
            <a:r>
              <a:rPr lang="fa-IR" sz="4000" spc="-150" dirty="0">
                <a:ln>
                  <a:solidFill>
                    <a:sysClr val="windowText" lastClr="000000"/>
                  </a:solidFill>
                </a:ln>
                <a:solidFill>
                  <a:srgbClr val="FF0000"/>
                </a:solidFill>
                <a:effectLst>
                  <a:outerShdw blurRad="38100" dist="38100" dir="2700000" algn="tl">
                    <a:srgbClr val="000000">
                      <a:alpha val="43137"/>
                    </a:srgbClr>
                  </a:outerShdw>
                </a:effectLst>
                <a:cs typeface="B Titr" pitchFamily="2" charset="-78"/>
              </a:rPr>
              <a:t>بیشتر</a:t>
            </a:r>
            <a:r>
              <a:rPr lang="fa-IR" sz="4000" spc="-150" dirty="0">
                <a:ln>
                  <a:solidFill>
                    <a:sysClr val="windowText" lastClr="000000"/>
                  </a:solidFill>
                </a:ln>
                <a:solidFill>
                  <a:schemeClr val="accent6">
                    <a:lumMod val="40000"/>
                    <a:lumOff val="60000"/>
                  </a:schemeClr>
                </a:solidFill>
                <a:effectLst>
                  <a:outerShdw blurRad="38100" dist="38100" dir="2700000" algn="tl">
                    <a:srgbClr val="000000">
                      <a:alpha val="43137"/>
                    </a:srgbClr>
                  </a:outerShdw>
                </a:effectLst>
                <a:cs typeface="B Titr" pitchFamily="2" charset="-78"/>
              </a:rPr>
              <a:t> از مقدار حقیقی به نظر می رسد :</a:t>
            </a:r>
            <a:endParaRPr lang="en-US" sz="4000" spc="-150" dirty="0">
              <a:ln>
                <a:solidFill>
                  <a:sysClr val="windowText" lastClr="000000"/>
                </a:solidFill>
              </a:ln>
              <a:solidFill>
                <a:schemeClr val="accent6">
                  <a:lumMod val="40000"/>
                  <a:lumOff val="60000"/>
                </a:schemeClr>
              </a:solidFill>
              <a:effectLst>
                <a:outerShdw blurRad="38100" dist="38100" dir="2700000" algn="tl">
                  <a:srgbClr val="000000">
                    <a:alpha val="43137"/>
                  </a:srgbClr>
                </a:outerShdw>
              </a:effectLst>
              <a:cs typeface="B Titr" pitchFamily="2" charset="-78"/>
            </a:endParaRPr>
          </a:p>
          <a:p>
            <a:pPr algn="just" rtl="1" eaLnBrk="0" hangingPunct="0">
              <a:buFontTx/>
              <a:buChar char="•"/>
              <a:tabLst>
                <a:tab pos="457200" algn="l"/>
              </a:tabLst>
            </a:pPr>
            <a:r>
              <a:rPr lang="fa-IR" sz="4000" dirty="0">
                <a:ln>
                  <a:solidFill>
                    <a:sysClr val="windowText" lastClr="000000"/>
                  </a:solidFill>
                </a:ln>
                <a:solidFill>
                  <a:srgbClr val="FFFF00"/>
                </a:solidFill>
                <a:cs typeface="B Titr" pitchFamily="2" charset="-78"/>
              </a:rPr>
              <a:t>هوا تاریک باشد.</a:t>
            </a:r>
            <a:endParaRPr lang="en-US" sz="4000" dirty="0">
              <a:ln>
                <a:solidFill>
                  <a:sysClr val="windowText" lastClr="000000"/>
                </a:solidFill>
              </a:ln>
              <a:solidFill>
                <a:srgbClr val="FFFF00"/>
              </a:solidFill>
              <a:cs typeface="B Titr" pitchFamily="2" charset="-78"/>
            </a:endParaRPr>
          </a:p>
          <a:p>
            <a:pPr algn="just" rtl="1" eaLnBrk="0" hangingPunct="0">
              <a:buFontTx/>
              <a:buChar char="•"/>
              <a:tabLst>
                <a:tab pos="457200" algn="l"/>
              </a:tabLst>
            </a:pPr>
            <a:r>
              <a:rPr lang="fa-IR" sz="4000" dirty="0">
                <a:ln>
                  <a:solidFill>
                    <a:sysClr val="windowText" lastClr="000000"/>
                  </a:solidFill>
                </a:ln>
                <a:solidFill>
                  <a:srgbClr val="FFFFFF"/>
                </a:solidFill>
                <a:cs typeface="B Titr" pitchFamily="2" charset="-78"/>
              </a:rPr>
              <a:t>آفتاب از جلو بتابد.</a:t>
            </a:r>
            <a:endParaRPr lang="en-US" sz="4000" dirty="0">
              <a:ln>
                <a:solidFill>
                  <a:sysClr val="windowText" lastClr="000000"/>
                </a:solidFill>
              </a:ln>
              <a:cs typeface="B Titr" pitchFamily="2" charset="-78"/>
            </a:endParaRPr>
          </a:p>
          <a:p>
            <a:pPr algn="just" rtl="1" eaLnBrk="0" hangingPunct="0">
              <a:buFontTx/>
              <a:buChar char="•"/>
              <a:tabLst>
                <a:tab pos="457200" algn="l"/>
              </a:tabLst>
            </a:pPr>
            <a:r>
              <a:rPr lang="fa-IR" sz="4000" dirty="0">
                <a:ln>
                  <a:solidFill>
                    <a:sysClr val="windowText" lastClr="000000"/>
                  </a:solidFill>
                </a:ln>
                <a:solidFill>
                  <a:srgbClr val="FFFF00"/>
                </a:solidFill>
                <a:cs typeface="B Titr" pitchFamily="2" charset="-78"/>
              </a:rPr>
              <a:t>زمینه پشت هدف تیره باشد.</a:t>
            </a:r>
            <a:endParaRPr lang="en-US" sz="4000" dirty="0">
              <a:ln>
                <a:solidFill>
                  <a:sysClr val="windowText" lastClr="000000"/>
                </a:solidFill>
              </a:ln>
              <a:solidFill>
                <a:srgbClr val="FFFF00"/>
              </a:solidFill>
              <a:cs typeface="B Titr" pitchFamily="2" charset="-78"/>
            </a:endParaRPr>
          </a:p>
          <a:p>
            <a:pPr algn="just" rtl="1" eaLnBrk="0" hangingPunct="0">
              <a:buFontTx/>
              <a:buChar char="•"/>
              <a:tabLst>
                <a:tab pos="457200" algn="l"/>
              </a:tabLst>
            </a:pPr>
            <a:r>
              <a:rPr lang="fa-IR" sz="4000" dirty="0">
                <a:ln>
                  <a:solidFill>
                    <a:sysClr val="windowText" lastClr="000000"/>
                  </a:solidFill>
                </a:ln>
                <a:solidFill>
                  <a:srgbClr val="FFFFFF"/>
                </a:solidFill>
                <a:cs typeface="B Titr" pitchFamily="2" charset="-78"/>
              </a:rPr>
              <a:t>جهت از بالا به پایین باشد</a:t>
            </a:r>
            <a:r>
              <a:rPr lang="fa-IR" sz="4000" dirty="0">
                <a:ln>
                  <a:solidFill>
                    <a:sysClr val="windowText" lastClr="000000"/>
                  </a:solidFill>
                </a:ln>
                <a:solidFill>
                  <a:srgbClr val="FFFFFF"/>
                </a:solidFill>
                <a:cs typeface="B Titr" pitchFamily="2" charset="-78"/>
              </a:rPr>
              <a:t>.</a:t>
            </a:r>
            <a:r>
              <a:rPr lang="en-US" sz="4000" dirty="0">
                <a:ln>
                  <a:solidFill>
                    <a:sysClr val="windowText" lastClr="000000"/>
                  </a:solidFill>
                </a:ln>
                <a:solidFill>
                  <a:srgbClr val="FFFFFF"/>
                </a:solidFill>
                <a:latin typeface="Times New Roman" pitchFamily="18" charset="0"/>
                <a:cs typeface="B Titr" pitchFamily="2" charset="-78"/>
              </a:rPr>
              <a:t>.</a:t>
            </a:r>
            <a:r>
              <a:rPr lang="en-US" sz="4000" dirty="0">
                <a:ln>
                  <a:solidFill>
                    <a:sysClr val="windowText" lastClr="000000"/>
                  </a:solidFill>
                </a:ln>
                <a:cs typeface="B Titr" pitchFamily="2" charset="-78"/>
              </a:rPr>
              <a:t> </a:t>
            </a:r>
            <a:endParaRPr lang="en-US" sz="4000" dirty="0">
              <a:ln>
                <a:solidFill>
                  <a:sysClr val="windowText" lastClr="000000"/>
                </a:solidFill>
              </a:ln>
              <a:cs typeface="B Titr" pitchFamily="2" charset="-78"/>
            </a:endParaRPr>
          </a:p>
        </p:txBody>
      </p:sp>
      <p:sp>
        <p:nvSpPr>
          <p:cNvPr id="3" name="Rectangle 2"/>
          <p:cNvSpPr/>
          <p:nvPr/>
        </p:nvSpPr>
        <p:spPr>
          <a:xfrm>
            <a:off x="1703512" y="4257670"/>
            <a:ext cx="8676456" cy="212365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rtl="1"/>
            <a:r>
              <a:rPr lang="fa-IR" sz="4400" dirty="0">
                <a:ln>
                  <a:solidFill>
                    <a:sysClr val="windowText" lastClr="000000"/>
                  </a:solidFill>
                </a:ln>
                <a:solidFill>
                  <a:srgbClr val="FFFFFF"/>
                </a:solidFill>
                <a:latin typeface="Times New Roman" pitchFamily="18" charset="0"/>
                <a:cs typeface="B Titr" pitchFamily="2" charset="-78"/>
              </a:rPr>
              <a:t>* علاوه بر موارد فوق مه آلودگی ، بارش برف و باران ، گرد و خاک ، دود و ... نیز بر تخمین مسافت اثر گذار هستند</a:t>
            </a:r>
            <a:endParaRPr lang="fa-IR" sz="4400" dirty="0">
              <a:ln>
                <a:solidFill>
                  <a:sysClr val="windowText" lastClr="000000"/>
                </a:solidFill>
              </a:ln>
            </a:endParaRPr>
          </a:p>
        </p:txBody>
      </p:sp>
    </p:spTree>
    <p:extLst>
      <p:ext uri="{BB962C8B-B14F-4D97-AF65-F5344CB8AC3E}">
        <p14:creationId xmlns:p14="http://schemas.microsoft.com/office/powerpoint/2010/main" val="29286387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6" dur="500"/>
                                        <p:tgtEl>
                                          <p:spTgt spid="2">
                                            <p:txEl>
                                              <p:pRg st="2" end="2"/>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0" dur="500"/>
                                        <p:tgtEl>
                                          <p:spTgt spid="2">
                                            <p:txEl>
                                              <p:pRg st="3" end="3"/>
                                            </p:txEl>
                                          </p:spTgt>
                                        </p:tgtEl>
                                      </p:cBhvr>
                                    </p:animEffect>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767408" y="188640"/>
            <a:ext cx="10729192" cy="6552728"/>
            <a:chOff x="755576" y="404664"/>
            <a:chExt cx="7127651" cy="5328592"/>
          </a:xfrm>
        </p:grpSpPr>
        <p:sp>
          <p:nvSpPr>
            <p:cNvPr id="3" name="Rounded Rectangle 2"/>
            <p:cNvSpPr/>
            <p:nvPr/>
          </p:nvSpPr>
          <p:spPr>
            <a:xfrm>
              <a:off x="755576" y="404664"/>
              <a:ext cx="7127651" cy="5328592"/>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2" name="Picture 22" descr="ت"/>
            <p:cNvPicPr>
              <a:picLocks noChangeAspect="1" noChangeArrowheads="1"/>
            </p:cNvPicPr>
            <p:nvPr/>
          </p:nvPicPr>
          <p:blipFill rotWithShape="1">
            <a:blip r:embed="rId3">
              <a:extLst>
                <a:ext uri="{28A0092B-C50C-407E-A947-70E740481C1C}">
                  <a14:useLocalDpi xmlns:a14="http://schemas.microsoft.com/office/drawing/2010/main" val="0"/>
                </a:ext>
              </a:extLst>
            </a:blip>
            <a:srcRect r="7439" b="58104"/>
            <a:stretch/>
          </p:blipFill>
          <p:spPr>
            <a:xfrm>
              <a:off x="755576" y="404664"/>
              <a:ext cx="7127651" cy="2292873"/>
            </a:xfrm>
            <a:prstGeom prst="rect">
              <a:avLst/>
            </a:prstGeom>
            <a:noFill/>
          </p:spPr>
        </p:pic>
        <p:grpSp>
          <p:nvGrpSpPr>
            <p:cNvPr id="8" name="Group 7"/>
            <p:cNvGrpSpPr/>
            <p:nvPr/>
          </p:nvGrpSpPr>
          <p:grpSpPr>
            <a:xfrm>
              <a:off x="755576" y="3500983"/>
              <a:ext cx="7127651" cy="2232273"/>
              <a:chOff x="755576" y="3500983"/>
              <a:chExt cx="7127651" cy="2232273"/>
            </a:xfrm>
          </p:grpSpPr>
          <p:pic>
            <p:nvPicPr>
              <p:cNvPr id="5" name="Picture 22" descr="ت"/>
              <p:cNvPicPr>
                <a:picLocks noChangeAspect="1" noChangeArrowheads="1"/>
              </p:cNvPicPr>
              <p:nvPr/>
            </p:nvPicPr>
            <p:blipFill rotWithShape="1">
              <a:blip r:embed="rId3">
                <a:extLst>
                  <a:ext uri="{28A0092B-C50C-407E-A947-70E740481C1C}">
                    <a14:useLocalDpi xmlns:a14="http://schemas.microsoft.com/office/drawing/2010/main" val="0"/>
                  </a:ext>
                </a:extLst>
              </a:blip>
              <a:srcRect l="35583" r="36710" b="71224"/>
              <a:stretch/>
            </p:blipFill>
            <p:spPr>
              <a:xfrm flipH="1">
                <a:off x="755576" y="3500983"/>
                <a:ext cx="3096344" cy="2232273"/>
              </a:xfrm>
              <a:prstGeom prst="rect">
                <a:avLst/>
              </a:prstGeom>
              <a:noFill/>
            </p:spPr>
          </p:pic>
          <p:pic>
            <p:nvPicPr>
              <p:cNvPr id="6" name="Picture 22" descr="ت"/>
              <p:cNvPicPr>
                <a:picLocks noChangeAspect="1" noChangeArrowheads="1"/>
              </p:cNvPicPr>
              <p:nvPr/>
            </p:nvPicPr>
            <p:blipFill rotWithShape="1">
              <a:blip r:embed="rId3">
                <a:extLst>
                  <a:ext uri="{28A0092B-C50C-407E-A947-70E740481C1C}">
                    <a14:useLocalDpi xmlns:a14="http://schemas.microsoft.com/office/drawing/2010/main" val="0"/>
                  </a:ext>
                </a:extLst>
              </a:blip>
              <a:srcRect l="35583" r="36710" b="73071"/>
              <a:stretch/>
            </p:blipFill>
            <p:spPr>
              <a:xfrm flipH="1">
                <a:off x="3715438" y="4086597"/>
                <a:ext cx="2440737" cy="1646659"/>
              </a:xfrm>
              <a:prstGeom prst="rect">
                <a:avLst/>
              </a:prstGeom>
              <a:noFill/>
            </p:spPr>
          </p:pic>
          <p:pic>
            <p:nvPicPr>
              <p:cNvPr id="7" name="Picture 22" descr="ت"/>
              <p:cNvPicPr>
                <a:picLocks noChangeAspect="1" noChangeArrowheads="1"/>
              </p:cNvPicPr>
              <p:nvPr/>
            </p:nvPicPr>
            <p:blipFill rotWithShape="1">
              <a:blip r:embed="rId3">
                <a:extLst>
                  <a:ext uri="{28A0092B-C50C-407E-A947-70E740481C1C}">
                    <a14:useLocalDpi xmlns:a14="http://schemas.microsoft.com/office/drawing/2010/main" val="0"/>
                  </a:ext>
                </a:extLst>
              </a:blip>
              <a:srcRect l="35583" r="36710" b="69312"/>
              <a:stretch/>
            </p:blipFill>
            <p:spPr>
              <a:xfrm>
                <a:off x="6155035" y="4450962"/>
                <a:ext cx="1728192" cy="1282294"/>
              </a:xfrm>
              <a:prstGeom prst="rect">
                <a:avLst/>
              </a:prstGeom>
              <a:noFill/>
            </p:spPr>
          </p:pic>
        </p:grpSp>
        <p:cxnSp>
          <p:nvCxnSpPr>
            <p:cNvPr id="10" name="Straight Arrow Connector 9"/>
            <p:cNvCxnSpPr/>
            <p:nvPr/>
          </p:nvCxnSpPr>
          <p:spPr>
            <a:xfrm flipH="1">
              <a:off x="3347864" y="2697537"/>
              <a:ext cx="3240360" cy="2099615"/>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H="1" flipV="1">
              <a:off x="2303748" y="2280493"/>
              <a:ext cx="4159510" cy="246312"/>
            </a:xfrm>
            <a:prstGeom prst="straightConnector1">
              <a:avLst/>
            </a:prstGeom>
            <a:ln w="57150">
              <a:headEnd type="arrow"/>
              <a:tailEnd type="arrow"/>
            </a:ln>
          </p:spPr>
          <p:style>
            <a:lnRef idx="3">
              <a:schemeClr val="accent1"/>
            </a:lnRef>
            <a:fillRef idx="0">
              <a:schemeClr val="accent1"/>
            </a:fillRef>
            <a:effectRef idx="2">
              <a:schemeClr val="accent1"/>
            </a:effectRef>
            <a:fontRef idx="minor">
              <a:schemeClr val="tx1"/>
            </a:fontRef>
          </p:style>
        </p:cxnSp>
        <p:sp>
          <p:nvSpPr>
            <p:cNvPr id="14" name="Oval 13"/>
            <p:cNvSpPr/>
            <p:nvPr/>
          </p:nvSpPr>
          <p:spPr>
            <a:xfrm>
              <a:off x="5733653" y="4806677"/>
              <a:ext cx="739130" cy="5040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Rectangle 15"/>
            <p:cNvSpPr/>
            <p:nvPr/>
          </p:nvSpPr>
          <p:spPr>
            <a:xfrm>
              <a:off x="3973775" y="1723455"/>
              <a:ext cx="742241"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t>
              </a:r>
            </a:p>
          </p:txBody>
        </p:sp>
        <p:sp>
          <p:nvSpPr>
            <p:cNvPr id="17" name="Rectangle 16"/>
            <p:cNvSpPr/>
            <p:nvPr/>
          </p:nvSpPr>
          <p:spPr>
            <a:xfrm>
              <a:off x="5220072" y="3284984"/>
              <a:ext cx="742241"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Rectangle 17"/>
            <p:cNvSpPr/>
            <p:nvPr/>
          </p:nvSpPr>
          <p:spPr>
            <a:xfrm>
              <a:off x="2078171" y="5066020"/>
              <a:ext cx="1975221" cy="523220"/>
            </a:xfrm>
            <a:prstGeom prst="rect">
              <a:avLst/>
            </a:prstGeom>
          </p:spPr>
          <p:style>
            <a:lnRef idx="0">
              <a:schemeClr val="accent3"/>
            </a:lnRef>
            <a:fillRef idx="3">
              <a:schemeClr val="accent3"/>
            </a:fillRef>
            <a:effectRef idx="3">
              <a:schemeClr val="accent3"/>
            </a:effectRef>
            <a:fontRef idx="minor">
              <a:schemeClr val="lt1"/>
            </a:fontRef>
          </p:style>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800" b="1" cap="all" dirty="0" smtClean="0">
                  <a:ln w="0">
                    <a:solidFill>
                      <a:sysClr val="windowText" lastClr="00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anose="00000700000000000000" pitchFamily="2" charset="-78"/>
                </a:rPr>
                <a:t>عنصر شناسایی</a:t>
              </a:r>
              <a:endParaRPr lang="en-US" sz="2800" b="1" cap="all" dirty="0">
                <a:ln w="0">
                  <a:solidFill>
                    <a:sysClr val="windowText" lastClr="00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anose="00000700000000000000" pitchFamily="2" charset="-78"/>
              </a:endParaRPr>
            </a:p>
          </p:txBody>
        </p:sp>
        <p:sp>
          <p:nvSpPr>
            <p:cNvPr id="19" name="Oval 18"/>
            <p:cNvSpPr/>
            <p:nvPr/>
          </p:nvSpPr>
          <p:spPr>
            <a:xfrm>
              <a:off x="3131840" y="4797152"/>
              <a:ext cx="174198" cy="184782"/>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grpSp>
    </p:spTree>
    <p:extLst>
      <p:ext uri="{BB962C8B-B14F-4D97-AF65-F5344CB8AC3E}">
        <p14:creationId xmlns:p14="http://schemas.microsoft.com/office/powerpoint/2010/main" val="1084546705"/>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
          <p:cNvSpPr>
            <a:spLocks noChangeArrowheads="1"/>
          </p:cNvSpPr>
          <p:nvPr/>
        </p:nvSpPr>
        <p:spPr bwMode="auto">
          <a:xfrm>
            <a:off x="839416" y="1076107"/>
            <a:ext cx="10585176" cy="3985706"/>
          </a:xfrm>
          <a:prstGeom prst="rect">
            <a:avLst/>
          </a:prstGeom>
          <a:gradFill>
            <a:gsLst>
              <a:gs pos="0">
                <a:schemeClr val="accent1">
                  <a:tint val="50000"/>
                  <a:satMod val="300000"/>
                  <a:lumMod val="0"/>
                  <a:lumOff val="100000"/>
                  <a:alpha val="0"/>
                </a:schemeClr>
              </a:gs>
              <a:gs pos="35000">
                <a:schemeClr val="accent1">
                  <a:tint val="37000"/>
                  <a:satMod val="300000"/>
                </a:schemeClr>
              </a:gs>
              <a:gs pos="100000">
                <a:schemeClr val="accent1">
                  <a:tint val="15000"/>
                  <a:satMod val="350000"/>
                </a:schemeClr>
              </a:gs>
            </a:gsLst>
            <a:lin ang="16200000" scaled="1"/>
          </a:gradFill>
          <a:ln>
            <a:solidFill>
              <a:schemeClr val="accent1">
                <a:shade val="95000"/>
                <a:satMod val="105000"/>
              </a:schemeClr>
            </a:solidFill>
          </a:ln>
          <a:effectLst>
            <a:glow rad="177800">
              <a:schemeClr val="accent5">
                <a:satMod val="175000"/>
                <a:alpha val="29000"/>
              </a:schemeClr>
            </a:glow>
            <a:outerShdw blurRad="40000" dist="20000" dir="5400000" rotWithShape="0">
              <a:srgbClr val="000000">
                <a:alpha val="38000"/>
              </a:srgbClr>
            </a:outerShdw>
            <a:reflection stA="15000" endPos="65000" dist="50800" dir="5400000" sy="-100000" algn="bl" rotWithShape="0"/>
          </a:effectLst>
          <a:extLst/>
        </p:spPr>
        <p:style>
          <a:lnRef idx="1">
            <a:schemeClr val="accent1"/>
          </a:lnRef>
          <a:fillRef idx="2">
            <a:schemeClr val="accent1"/>
          </a:fillRef>
          <a:effectRef idx="1">
            <a:schemeClr val="accent1"/>
          </a:effectRef>
          <a:fontRef idx="minor">
            <a:schemeClr val="dk1"/>
          </a:fontRef>
        </p:style>
        <p:txBody>
          <a:bodyPr wrap="square" anchor="ctr">
            <a:spAutoFit/>
          </a:bodyPr>
          <a:lstStyle/>
          <a:p>
            <a:pPr algn="justLow" rtl="1" eaLnBrk="0" hangingPunct="0"/>
            <a:r>
              <a:rPr lang="fa-IR"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Titr" pitchFamily="2" charset="-78"/>
              </a:rPr>
              <a:t> انواع تخمین </a:t>
            </a:r>
            <a:r>
              <a:rPr lang="fa-IR"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Titr" pitchFamily="2" charset="-78"/>
              </a:rPr>
              <a:t>مسافت :</a:t>
            </a:r>
          </a:p>
          <a:p>
            <a:pPr algn="justLow" rtl="1" eaLnBrk="0" hangingPunct="0"/>
            <a:endParaRPr lang="fa-IR" sz="3600" spc="-150" dirty="0">
              <a:solidFill>
                <a:srgbClr val="F2F2F2"/>
              </a:solidFill>
              <a:cs typeface="B Titr" pitchFamily="2" charset="-78"/>
            </a:endParaRPr>
          </a:p>
          <a:p>
            <a:pPr algn="justLow" rtl="1" eaLnBrk="0" hangingPunct="0"/>
            <a:endParaRPr lang="en-US" sz="700" spc="-150" dirty="0">
              <a:solidFill>
                <a:srgbClr val="F2F2F2"/>
              </a:solidFill>
              <a:cs typeface="B Titr" pitchFamily="2" charset="-78"/>
            </a:endParaRPr>
          </a:p>
          <a:p>
            <a:pPr indent="895350" algn="justLow" rtl="1" eaLnBrk="0" hangingPunct="0">
              <a:lnSpc>
                <a:spcPct val="150000"/>
              </a:lnSpc>
            </a:pPr>
            <a:r>
              <a:rPr lang="fa-IR" sz="5400" spc="-150" dirty="0">
                <a:ln>
                  <a:solidFill>
                    <a:sysClr val="windowText" lastClr="000000"/>
                  </a:solidFill>
                </a:ln>
                <a:solidFill>
                  <a:srgbClr val="F2F2F2"/>
                </a:solidFill>
                <a:cs typeface="B Titr" pitchFamily="2" charset="-78"/>
              </a:rPr>
              <a:t>الف- </a:t>
            </a:r>
            <a:r>
              <a:rPr lang="fa-IR" sz="5400" spc="-150" dirty="0">
                <a:ln>
                  <a:solidFill>
                    <a:sysClr val="windowText" lastClr="000000"/>
                  </a:solidFill>
                </a:ln>
                <a:solidFill>
                  <a:srgbClr val="F2F2F2"/>
                </a:solidFill>
                <a:cs typeface="B Titr" pitchFamily="2" charset="-78"/>
              </a:rPr>
              <a:t>تخمین مسافت در شب</a:t>
            </a:r>
          </a:p>
          <a:p>
            <a:pPr indent="895350" algn="justLow" rtl="1" eaLnBrk="0" hangingPunct="0">
              <a:lnSpc>
                <a:spcPct val="150000"/>
              </a:lnSpc>
            </a:pPr>
            <a:r>
              <a:rPr lang="fa-IR" sz="5400" spc="-150" dirty="0">
                <a:ln>
                  <a:solidFill>
                    <a:sysClr val="windowText" lastClr="000000"/>
                  </a:solidFill>
                </a:ln>
                <a:solidFill>
                  <a:srgbClr val="F2F2F2"/>
                </a:solidFill>
                <a:cs typeface="B Titr" pitchFamily="2" charset="-78"/>
              </a:rPr>
              <a:t>ب- تخمین مسافت در روز</a:t>
            </a:r>
            <a:endParaRPr lang="fa-IR" sz="5400" spc="-150" dirty="0">
              <a:ln>
                <a:solidFill>
                  <a:sysClr val="windowText" lastClr="000000"/>
                </a:solidFill>
              </a:ln>
              <a:solidFill>
                <a:srgbClr val="F2F2F2"/>
              </a:solidFill>
              <a:cs typeface="B Titr" pitchFamily="2" charset="-78"/>
            </a:endParaRPr>
          </a:p>
        </p:txBody>
      </p:sp>
    </p:spTree>
    <p:extLst>
      <p:ext uri="{BB962C8B-B14F-4D97-AF65-F5344CB8AC3E}">
        <p14:creationId xmlns:p14="http://schemas.microsoft.com/office/powerpoint/2010/main" val="2206332228"/>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82273">
                                            <p:txEl>
                                              <p:pRg st="0" end="0"/>
                                            </p:txEl>
                                          </p:spTgt>
                                        </p:tgtEl>
                                        <p:attrNameLst>
                                          <p:attrName>style.visibility</p:attrName>
                                        </p:attrNameLst>
                                      </p:cBhvr>
                                      <p:to>
                                        <p:strVal val="visible"/>
                                      </p:to>
                                    </p:set>
                                    <p:animEffect transition="in" filter="fade">
                                      <p:cBhvr>
                                        <p:cTn id="7" dur="1000"/>
                                        <p:tgtEl>
                                          <p:spTgt spid="182273">
                                            <p:txEl>
                                              <p:pRg st="0" end="0"/>
                                            </p:txEl>
                                          </p:spTgt>
                                        </p:tgtEl>
                                      </p:cBhvr>
                                    </p:animEffect>
                                    <p:anim calcmode="lin" valueType="num">
                                      <p:cBhvr>
                                        <p:cTn id="8" dur="1000" fill="hold"/>
                                        <p:tgtEl>
                                          <p:spTgt spid="18227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227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82273">
                                            <p:txEl>
                                              <p:pRg st="3" end="3"/>
                                            </p:txEl>
                                          </p:spTgt>
                                        </p:tgtEl>
                                        <p:attrNameLst>
                                          <p:attrName>style.visibility</p:attrName>
                                        </p:attrNameLst>
                                      </p:cBhvr>
                                      <p:to>
                                        <p:strVal val="visible"/>
                                      </p:to>
                                    </p:set>
                                    <p:animEffect transition="in" filter="fade">
                                      <p:cBhvr>
                                        <p:cTn id="13" dur="1000"/>
                                        <p:tgtEl>
                                          <p:spTgt spid="182273">
                                            <p:txEl>
                                              <p:pRg st="3" end="3"/>
                                            </p:txEl>
                                          </p:spTgt>
                                        </p:tgtEl>
                                      </p:cBhvr>
                                    </p:animEffect>
                                    <p:anim calcmode="lin" valueType="num">
                                      <p:cBhvr>
                                        <p:cTn id="14" dur="1000" fill="hold"/>
                                        <p:tgtEl>
                                          <p:spTgt spid="18227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18227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2" fill="hold" nodeType="afterEffect">
                                  <p:stCondLst>
                                    <p:cond delay="0"/>
                                  </p:stCondLst>
                                  <p:childTnLst>
                                    <p:set>
                                      <p:cBhvr>
                                        <p:cTn id="18" dur="1" fill="hold">
                                          <p:stCondLst>
                                            <p:cond delay="0"/>
                                          </p:stCondLst>
                                        </p:cTn>
                                        <p:tgtEl>
                                          <p:spTgt spid="182273">
                                            <p:txEl>
                                              <p:pRg st="4" end="4"/>
                                            </p:txEl>
                                          </p:spTgt>
                                        </p:tgtEl>
                                        <p:attrNameLst>
                                          <p:attrName>style.visibility</p:attrName>
                                        </p:attrNameLst>
                                      </p:cBhvr>
                                      <p:to>
                                        <p:strVal val="visible"/>
                                      </p:to>
                                    </p:set>
                                    <p:anim calcmode="lin" valueType="num">
                                      <p:cBhvr additive="base">
                                        <p:cTn id="19" dur="500" fill="hold"/>
                                        <p:tgtEl>
                                          <p:spTgt spid="18227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227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
          <p:cNvSpPr>
            <a:spLocks noChangeArrowheads="1"/>
          </p:cNvSpPr>
          <p:nvPr/>
        </p:nvSpPr>
        <p:spPr bwMode="auto">
          <a:xfrm>
            <a:off x="1055440" y="476672"/>
            <a:ext cx="10297144" cy="5678478"/>
          </a:xfrm>
          <a:prstGeom prst="rect">
            <a:avLst/>
          </a:prstGeom>
          <a:ln>
            <a:solidFill>
              <a:schemeClr val="accent4">
                <a:shade val="95000"/>
                <a:satMod val="105000"/>
              </a:schemeClr>
            </a:solidFill>
          </a:ln>
          <a:effectLst>
            <a:glow rad="139700">
              <a:schemeClr val="accent2">
                <a:satMod val="175000"/>
                <a:alpha val="40000"/>
              </a:schemeClr>
            </a:glow>
            <a:outerShdw blurRad="76200" dist="12700" dir="8100000" sy="-23000" kx="800400" algn="br" rotWithShape="0">
              <a:prstClr val="black">
                <a:alpha val="20000"/>
              </a:prstClr>
            </a:outerShdw>
            <a:softEdge rad="0"/>
          </a:effectLst>
          <a:scene3d>
            <a:camera prst="orthographicFront"/>
            <a:lightRig rig="soft" dir="tl">
              <a:rot lat="0" lon="0" rev="0"/>
            </a:lightRig>
          </a:scene3d>
          <a:sp3d prstMaterial="metal"/>
          <a:extLst/>
        </p:spPr>
        <p:style>
          <a:lnRef idx="1">
            <a:schemeClr val="accent4"/>
          </a:lnRef>
          <a:fillRef idx="2">
            <a:schemeClr val="accent4"/>
          </a:fillRef>
          <a:effectRef idx="1">
            <a:schemeClr val="accent4"/>
          </a:effectRef>
          <a:fontRef idx="minor">
            <a:schemeClr val="dk1"/>
          </a:fontRef>
        </p:style>
        <p:txBody>
          <a:bodyPr wrap="square" anchor="ctr">
            <a:spAutoFit/>
            <a:sp3d contourW="25400" prstMaterial="matte">
              <a:bevelT w="25400" h="55880" prst="artDeco"/>
              <a:contourClr>
                <a:schemeClr val="accent2">
                  <a:tint val="20000"/>
                </a:schemeClr>
              </a:contourClr>
            </a:sp3d>
          </a:bodyPr>
          <a:lstStyle/>
          <a:p>
            <a:pPr algn="justLow" rtl="1" eaLnBrk="0" hangingPunct="0">
              <a:lnSpc>
                <a:spcPct val="150000"/>
              </a:lnSpc>
            </a:pPr>
            <a:r>
              <a:rPr lang="fa-IR" sz="5400" b="1" spc="-150" dirty="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الف-  روش تخمین </a:t>
            </a:r>
            <a:r>
              <a:rPr lang="fa-IR" sz="5400" b="1" spc="-150" dirty="0">
                <a:ln w="11430">
                  <a:solidFill>
                    <a:sysClr val="windowText" lastClr="00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مسافت در شب :</a:t>
            </a:r>
          </a:p>
          <a:p>
            <a:pPr algn="justLow" rtl="1" eaLnBrk="0" hangingPunct="0">
              <a:lnSpc>
                <a:spcPct val="150000"/>
              </a:lnSpc>
            </a:pPr>
            <a:r>
              <a:rPr lang="fa-IR" sz="4800" b="1" dirty="0">
                <a:ln w="12700">
                  <a:solidFill>
                    <a:sysClr val="windowText" lastClr="000000"/>
                  </a:solidFill>
                  <a:prstDash val="solid"/>
                </a:ln>
                <a:solidFill>
                  <a:srgbClr val="FFFF00"/>
                </a:solidFill>
                <a:effectLst>
                  <a:outerShdw blurRad="41275" dist="20320" dir="1800000" algn="tl" rotWithShape="0">
                    <a:srgbClr val="000000">
                      <a:alpha val="40000"/>
                    </a:srgbClr>
                  </a:outerShdw>
                </a:effectLst>
                <a:cs typeface="B Titr" pitchFamily="2" charset="-78"/>
              </a:rPr>
              <a:t>در این روش از اختلاف سرعت نور و صوت در هوا ، جهت تخمین مسافت استفاده می شود . سرعت نور در هوا 300/000کیلومتر بر ثانیه و سرعت صوت در هوا 333 متر بر ثانیه می باشد </a:t>
            </a:r>
            <a:endParaRPr lang="fa-IR" sz="4800" b="1" dirty="0">
              <a:ln w="12700">
                <a:solidFill>
                  <a:sysClr val="windowText" lastClr="000000"/>
                </a:solidFill>
                <a:prstDash val="solid"/>
              </a:ln>
              <a:solidFill>
                <a:srgbClr val="FFFF00"/>
              </a:solidFill>
              <a:effectLst>
                <a:outerShdw blurRad="41275" dist="20320" dir="1800000" algn="tl" rotWithShape="0">
                  <a:srgbClr val="000000">
                    <a:alpha val="40000"/>
                  </a:srgbClr>
                </a:outerShdw>
              </a:effectLst>
              <a:cs typeface="B Titr" pitchFamily="2" charset="-78"/>
            </a:endParaRPr>
          </a:p>
        </p:txBody>
      </p:sp>
    </p:spTree>
    <p:extLst>
      <p:ext uri="{BB962C8B-B14F-4D97-AF65-F5344CB8AC3E}">
        <p14:creationId xmlns:p14="http://schemas.microsoft.com/office/powerpoint/2010/main" val="3522466618"/>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432" y="692696"/>
            <a:ext cx="10404648" cy="5632311"/>
          </a:xfrm>
          <a:prstGeom prst="rect">
            <a:avLst/>
          </a:prstGeom>
        </p:spPr>
        <p:txBody>
          <a:bodyPr wrap="square">
            <a:spAutoFit/>
          </a:bodyPr>
          <a:lstStyle/>
          <a:p>
            <a:pPr algn="justLow" rtl="1" eaLnBrk="0" hangingPunct="0"/>
            <a:r>
              <a:rPr lang="fa-IR" sz="4000" b="1" spc="-15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B Titr" pitchFamily="2" charset="-78"/>
              </a:rPr>
              <a:t>باتوجه به نکته گفته شده ، آتش </a:t>
            </a:r>
            <a:r>
              <a:rPr lang="fa-IR" sz="4000" b="1" spc="-15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B Titr" pitchFamily="2" charset="-78"/>
              </a:rPr>
              <a:t>دهانه یا نور حاصل از انفجار زودتر از صدای آن به بیننده می رسد </a:t>
            </a:r>
            <a:r>
              <a:rPr lang="fa-IR" sz="4000" b="1" spc="-15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B Titr" pitchFamily="2" charset="-78"/>
              </a:rPr>
              <a:t>، بدین </a:t>
            </a:r>
            <a:r>
              <a:rPr lang="fa-IR" sz="4000" b="1" spc="-15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B Titr" pitchFamily="2" charset="-78"/>
              </a:rPr>
              <a:t>ترتیب به محض دیدن نور دهانه سلاح یا انفجار شروع به شمارش نموده </a:t>
            </a:r>
            <a:r>
              <a:rPr lang="fa-IR" sz="4000" b="1" spc="-15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Titr" pitchFamily="2" charset="-78"/>
              </a:rPr>
              <a:t>( باید توجه داشت که سرعت شمارش با سرعت ثانیه شمار مساوی باشد. لذا شمارش می کنیم 1003،1002،1001 و ...تا 1010 و اگر بیشتر شد مجدداً از ابتدا شروع به شمارش می نماییم</a:t>
            </a:r>
            <a:r>
              <a:rPr lang="fa-IR" sz="4000" b="1" spc="-15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Titr" pitchFamily="2" charset="-78"/>
              </a:rPr>
              <a:t>) </a:t>
            </a:r>
            <a:r>
              <a:rPr lang="fa-IR" sz="4000" b="1" spc="-15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B Titr" pitchFamily="2" charset="-78"/>
              </a:rPr>
              <a:t>و </a:t>
            </a:r>
            <a:r>
              <a:rPr lang="fa-IR" sz="4000" b="1" spc="-15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B Titr" pitchFamily="2" charset="-78"/>
              </a:rPr>
              <a:t>با شنیدن صدای شلیک یا انفجار شمارش را قطع می نماییم.</a:t>
            </a:r>
          </a:p>
          <a:p>
            <a:pPr algn="justLow" rtl="1" eaLnBrk="0" hangingPunct="0"/>
            <a:r>
              <a:rPr lang="fa-IR" sz="4000" b="1" spc="-15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B Titr" pitchFamily="2" charset="-78"/>
              </a:rPr>
              <a:t>با ضرب شماره بدست آمده در عدد 333 فاصله ما تا هدف به متر بدست خواهد آمد.</a:t>
            </a:r>
          </a:p>
        </p:txBody>
      </p:sp>
    </p:spTree>
    <p:extLst>
      <p:ext uri="{BB962C8B-B14F-4D97-AF65-F5344CB8AC3E}">
        <p14:creationId xmlns:p14="http://schemas.microsoft.com/office/powerpoint/2010/main" val="277060605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1588</TotalTime>
  <Words>3557</Words>
  <Application>Microsoft Office PowerPoint</Application>
  <PresentationFormat>Widescreen</PresentationFormat>
  <Paragraphs>277</Paragraphs>
  <Slides>53</Slides>
  <Notes>53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Arial</vt:lpstr>
      <vt:lpstr>B Jadid</vt:lpstr>
      <vt:lpstr>B Titr</vt:lpstr>
      <vt:lpstr>Calibri</vt:lpstr>
      <vt:lpstr>Cambria Math</vt:lpstr>
      <vt:lpstr>Impact</vt:lpstr>
      <vt:lpstr>Rockney Extrabold</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محمد و ابراهیم; Alavioon</dc:creator>
  <cp:lastModifiedBy>wait martyr</cp:lastModifiedBy>
  <cp:revision>185</cp:revision>
  <dcterms:created xsi:type="dcterms:W3CDTF">2006-08-16T00:00:00Z</dcterms:created>
  <dcterms:modified xsi:type="dcterms:W3CDTF">2015-04-18T17:32:05Z</dcterms:modified>
</cp:coreProperties>
</file>