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rtl="1" saveSubsetFonts="1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</p:sldIdLst>
  <p:sldSz type="screen4x3" cy="6858000" cx="9144000"/>
  <p:notesSz cx="6858000" cy="9144000"/>
  <p:defaultTextStyle>
    <a:defPPr>
      <a:defRPr lang="ar-LB"/>
    </a:defPPr>
    <a:lvl1pPr algn="l" eaLnBrk="0" fontAlgn="base" hangingPunct="0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algn="l" eaLnBrk="0" fontAlgn="base" hangingPunct="0" marL="457200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algn="l" eaLnBrk="0" fontAlgn="base" hangingPunct="0" marL="914400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algn="l" eaLnBrk="0" fontAlgn="base" hangingPunct="0" marL="1371600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algn="l" eaLnBrk="0" fontAlgn="base" hangingPunct="0" marL="1828800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algn="l" defTabSz="914400" eaLnBrk="1" hangingPunct="1" latinLnBrk="0" marL="2286000" rtl="0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algn="l" defTabSz="914400" eaLnBrk="1" hangingPunct="1" latinLnBrk="0" marL="2743200" rtl="0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algn="l" defTabSz="914400" eaLnBrk="1" hangingPunct="1" latinLnBrk="0" marL="3200400" rtl="0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algn="l" defTabSz="914400" eaLnBrk="1" hangingPunct="1" latinLnBrk="0" marL="3657600" rtl="0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schemeClr val="tx1"/>
    </p:penClr>
  </p:showPr>
  <p:clrMru>
    <a:srgbClr val="469246"/>
    <a:srgbClr val="009900"/>
    <a:srgbClr val="5F5F5F"/>
    <a:srgbClr val="006600"/>
    <a:srgbClr val="003300"/>
    <a:srgbClr val="99FF33"/>
    <a:srgbClr val="00CC66"/>
    <a:srgbClr val="FFFF9D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86146" autoAdjust="0"/>
    <p:restoredTop sz="99194" autoAdjust="0"/>
  </p:normalViewPr>
  <p:slideViewPr>
    <p:cSldViewPr>
      <p:cViewPr varScale="1">
        <p:scale>
          <a:sx n="76" d="100"/>
          <a:sy n="76" d="100"/>
        </p:scale>
        <p:origin x="39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-120" y="2280"/>
    </p:cViewPr>
  </p:sorter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70" Type="http://schemas.openxmlformats.org/officeDocument/2006/relationships/tableStyles" Target="tableStyles.xml"/><Relationship Id="rId71" Type="http://schemas.openxmlformats.org/officeDocument/2006/relationships/presProps" Target="presProps.xml"/><Relationship Id="rId72" Type="http://schemas.openxmlformats.org/officeDocument/2006/relationships/viewProps" Target="viewProps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2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7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9018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9019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9020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902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90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title">
  <p:cSld name="Title Slide">
    <p:spTree>
      <p:nvGrpSpPr>
        <p:cNvPr id="1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48960" name="Rectangle 8"/>
            <p:cNvSpPr/>
            <p:nvPr/>
          </p:nvSpPr>
          <p:spPr>
            <a:xfrm>
              <a:off x="0" y="0"/>
              <a:ext cx="9118832" cy="6858000"/>
            </a:xfrm>
            <a:prstGeom prst="rect"/>
            <a:blipFill>
              <a:blip xmlns:r="http://schemas.openxmlformats.org/officeDocument/2006/relationships" r:embed="rId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961" name="Oval 9"/>
            <p:cNvSpPr/>
            <p:nvPr/>
          </p:nvSpPr>
          <p:spPr>
            <a:xfrm>
              <a:off x="0" y="2895600"/>
              <a:ext cx="2362200" cy="2362200"/>
            </a:xfrm>
            <a:prstGeom prst="ellipse"/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6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/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63" name="Oval 12"/>
            <p:cNvSpPr/>
            <p:nvPr/>
          </p:nvSpPr>
          <p:spPr>
            <a:xfrm>
              <a:off x="5689832" y="0"/>
              <a:ext cx="1600200" cy="16002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6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6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/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6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ah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967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968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algn="l" indent="0" marL="0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 lang="en-US"/>
          </a:p>
        </p:txBody>
      </p:sp>
      <p:sp>
        <p:nvSpPr>
          <p:cNvPr id="1048969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970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971" name="Rectangle 10"/>
          <p:cNvSpPr/>
          <p:nvPr/>
        </p:nvSpPr>
        <p:spPr>
          <a:xfrm>
            <a:off x="7745644" y="0"/>
            <a:ext cx="685800" cy="1099458"/>
          </a:xfrm>
          <a:prstGeom prst="rect"/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97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/>
        </p:spPr>
        <p:txBody>
          <a:bodyPr anchor="b"/>
          <a:lstStyle>
            <a:lvl1pPr algn="ctr">
              <a:defRPr sz="2800"/>
            </a:lvl1pPr>
          </a:lstStyle>
          <a:p>
            <a:fld id="{5492DFF5-EBC6-4B00-A812-EC032F80E1C5}" type="slidenum">
              <a:rPr lang="ar-SA" smtClean="0"/>
            </a:fld>
            <a:endParaRPr lang="en-US"/>
          </a:p>
        </p:txBody>
      </p:sp>
    </p:spTree>
  </p:cSld>
  <p:clrMapOvr>
    <a:masterClrMapping/>
  </p:clrMapOvr>
  <p:transition>
    <p:fade thruBlk="1"/>
  </p:transition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Panoramic Picture with Caption">
    <p:spTree>
      <p:nvGrpSpPr>
        <p:cNvPr id="1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49000" name="Rectangle 11"/>
            <p:cNvSpPr/>
            <p:nvPr/>
          </p:nvSpPr>
          <p:spPr>
            <a:xfrm>
              <a:off x="0" y="0"/>
              <a:ext cx="9118832" cy="6858000"/>
            </a:xfrm>
            <a:prstGeom prst="rect"/>
            <a:blipFill>
              <a:blip xmlns:r="http://schemas.openxmlformats.org/officeDocument/2006/relationships" r:embed="rId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9001" name="Oval 12"/>
            <p:cNvSpPr/>
            <p:nvPr/>
          </p:nvSpPr>
          <p:spPr>
            <a:xfrm>
              <a:off x="0" y="2895600"/>
              <a:ext cx="2362200" cy="2362200"/>
            </a:xfrm>
            <a:prstGeom prst="ellipse"/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9002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/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9003" name="Oval 14"/>
            <p:cNvSpPr/>
            <p:nvPr/>
          </p:nvSpPr>
          <p:spPr>
            <a:xfrm>
              <a:off x="5689832" y="0"/>
              <a:ext cx="1600200" cy="16002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9004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9005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/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9006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ah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9007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/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9008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ah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900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ah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9010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b="0" sz="24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9011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algn="tl" blurRad="50800" dir="5400000" dist="50800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dirty="0" lang="en-US"/>
          </a:p>
        </p:txBody>
      </p:sp>
      <p:sp>
        <p:nvSpPr>
          <p:cNvPr id="1049012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indent="0" marL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90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90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9015" name="Rectangle 9"/>
          <p:cNvSpPr/>
          <p:nvPr/>
        </p:nvSpPr>
        <p:spPr>
          <a:xfrm>
            <a:off x="7745644" y="0"/>
            <a:ext cx="685800" cy="1099458"/>
          </a:xfrm>
          <a:prstGeom prst="rect"/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90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/>
        </p:spPr>
        <p:txBody>
          <a:bodyPr/>
          <a:lstStyle>
            <a:lvl1pPr algn="ctr">
              <a:defRPr sz="2800"/>
            </a:lvl1pPr>
          </a:lstStyle>
          <a:p>
            <a:fld id="{0EF043AD-C371-413D-8B7E-C1F4BECD6A49}" type="slidenum">
              <a:rPr lang="ar-SA" smtClean="0"/>
            </a:fld>
            <a:endParaRPr lang="en-US"/>
          </a:p>
        </p:txBody>
      </p:sp>
    </p:spTree>
  </p:cSld>
  <p:clrMapOvr>
    <a:masterClrMapping/>
  </p:clrMapOvr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Title and Caption">
    <p:spTree>
      <p:nvGrpSpPr>
        <p:cNvPr id="1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48892" name="Rectangle 11"/>
            <p:cNvSpPr/>
            <p:nvPr/>
          </p:nvSpPr>
          <p:spPr>
            <a:xfrm>
              <a:off x="0" y="0"/>
              <a:ext cx="9118832" cy="6858000"/>
            </a:xfrm>
            <a:prstGeom prst="rect"/>
            <a:blipFill>
              <a:blip xmlns:r="http://schemas.openxmlformats.org/officeDocument/2006/relationships" r:embed="rId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893" name="Oval 13"/>
            <p:cNvSpPr/>
            <p:nvPr/>
          </p:nvSpPr>
          <p:spPr>
            <a:xfrm>
              <a:off x="0" y="2895600"/>
              <a:ext cx="2362200" cy="2362200"/>
            </a:xfrm>
            <a:prstGeom prst="ellipse"/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94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/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95" name="Oval 15"/>
            <p:cNvSpPr/>
            <p:nvPr/>
          </p:nvSpPr>
          <p:spPr>
            <a:xfrm>
              <a:off x="5689832" y="0"/>
              <a:ext cx="1600200" cy="16002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96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97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/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98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ah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89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/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00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ah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901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ah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90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90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indent="0" marL="0">
              <a:buNone/>
              <a:defRPr sz="18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90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90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906" name="Rectangle 7"/>
          <p:cNvSpPr/>
          <p:nvPr/>
        </p:nvSpPr>
        <p:spPr>
          <a:xfrm>
            <a:off x="7745644" y="0"/>
            <a:ext cx="685800" cy="1099458"/>
          </a:xfrm>
          <a:prstGeom prst="rect"/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90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/>
        </p:spPr>
        <p:txBody>
          <a:bodyPr/>
          <a:lstStyle>
            <a:lvl1pPr algn="ctr">
              <a:defRPr sz="2800"/>
            </a:lvl1pPr>
          </a:lstStyle>
          <a:p>
            <a:fld id="{0EF043AD-C371-413D-8B7E-C1F4BECD6A49}" type="slidenum">
              <a:rPr lang="ar-SA" smtClean="0"/>
            </a:fld>
            <a:endParaRPr lang="en-US"/>
          </a:p>
        </p:txBody>
      </p:sp>
    </p:spTree>
  </p:cSld>
  <p:clrMapOvr>
    <a:masterClrMapping/>
  </p:clrMapOvr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Quote with Caption">
    <p:spTree>
      <p:nvGrpSpPr>
        <p:cNvPr id="1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48874" name="Rectangle 12"/>
            <p:cNvSpPr/>
            <p:nvPr/>
          </p:nvSpPr>
          <p:spPr>
            <a:xfrm>
              <a:off x="0" y="0"/>
              <a:ext cx="9118832" cy="6858000"/>
            </a:xfrm>
            <a:prstGeom prst="rect"/>
            <a:blipFill>
              <a:blip xmlns:r="http://schemas.openxmlformats.org/officeDocument/2006/relationships" r:embed="rId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875" name="Oval 14"/>
            <p:cNvSpPr/>
            <p:nvPr/>
          </p:nvSpPr>
          <p:spPr>
            <a:xfrm>
              <a:off x="0" y="2895600"/>
              <a:ext cx="2362200" cy="2362200"/>
            </a:xfrm>
            <a:prstGeom prst="ellipse"/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76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/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77" name="Oval 18"/>
            <p:cNvSpPr/>
            <p:nvPr/>
          </p:nvSpPr>
          <p:spPr>
            <a:xfrm>
              <a:off x="5689832" y="0"/>
              <a:ext cx="1600200" cy="16002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78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79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/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80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ah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88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ah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882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ah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88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/>
          <a:noFill/>
        </p:spPr>
        <p:txBody>
          <a:bodyPr rtlCol="0" wrap="square">
            <a:spAutoFit/>
          </a:bodyPr>
          <a:p>
            <a:pPr algn="r"/>
            <a:r>
              <a:rPr b="0" dirty="0" sz="8000" i="0"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04888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/>
          <a:noFill/>
        </p:spPr>
        <p:txBody>
          <a:bodyPr rtlCol="0" wrap="square">
            <a:spAutoFit/>
          </a:bodyPr>
          <a:p>
            <a:pPr algn="r"/>
            <a:r>
              <a:rPr b="0" dirty="0" sz="8000" i="0"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1048885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86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indent="0" marL="0">
              <a:buNone/>
              <a:defRPr b="0" cap="small" dirty="0" sz="1400" i="0" kern="1200" lang="en-US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87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indent="0" marL="0">
              <a:buNone/>
              <a:defRPr sz="18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8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8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90" name="Rectangle 8"/>
          <p:cNvSpPr/>
          <p:nvPr/>
        </p:nvSpPr>
        <p:spPr>
          <a:xfrm>
            <a:off x="7745644" y="0"/>
            <a:ext cx="685800" cy="1099458"/>
          </a:xfrm>
          <a:prstGeom prst="rect"/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89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/>
        </p:spPr>
        <p:txBody>
          <a:bodyPr/>
          <a:lstStyle>
            <a:lvl1pPr algn="ctr">
              <a:defRPr sz="2800"/>
            </a:lvl1pPr>
          </a:lstStyle>
          <a:p>
            <a:fld id="{0EF043AD-C371-413D-8B7E-C1F4BECD6A49}" type="slidenum">
              <a:rPr lang="ar-SA" smtClean="0"/>
            </a:fld>
            <a:endParaRPr lang="en-US"/>
          </a:p>
        </p:txBody>
      </p:sp>
    </p:spTree>
  </p:cSld>
  <p:clrMapOvr>
    <a:masterClrMapping/>
  </p:clrMapOvr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ame Card">
    <p:spTree>
      <p:nvGrpSpPr>
        <p:cNvPr id="1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48908" name="Rectangle 9"/>
            <p:cNvSpPr/>
            <p:nvPr/>
          </p:nvSpPr>
          <p:spPr>
            <a:xfrm>
              <a:off x="0" y="0"/>
              <a:ext cx="9118832" cy="6858000"/>
            </a:xfrm>
            <a:prstGeom prst="rect"/>
            <a:blipFill>
              <a:blip xmlns:r="http://schemas.openxmlformats.org/officeDocument/2006/relationships" r:embed="rId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909" name="Oval 10"/>
            <p:cNvSpPr/>
            <p:nvPr/>
          </p:nvSpPr>
          <p:spPr>
            <a:xfrm>
              <a:off x="0" y="2895600"/>
              <a:ext cx="2362200" cy="2362200"/>
            </a:xfrm>
            <a:prstGeom prst="ellipse"/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10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/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11" name="Oval 12"/>
            <p:cNvSpPr/>
            <p:nvPr/>
          </p:nvSpPr>
          <p:spPr>
            <a:xfrm>
              <a:off x="5689832" y="0"/>
              <a:ext cx="1600200" cy="16002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12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13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/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14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ah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915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ah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9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ah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917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b="0" cap="none" sz="40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918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algn="l" indent="0" marL="0">
              <a:buNone/>
              <a:defRPr cap="none"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9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9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921" name="Rectangle 6"/>
          <p:cNvSpPr/>
          <p:nvPr/>
        </p:nvSpPr>
        <p:spPr>
          <a:xfrm>
            <a:off x="7745644" y="0"/>
            <a:ext cx="685800" cy="1099458"/>
          </a:xfrm>
          <a:prstGeom prst="rect"/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9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/>
        </p:spPr>
        <p:txBody>
          <a:bodyPr/>
          <a:lstStyle>
            <a:lvl1pPr algn="ctr">
              <a:defRPr sz="2800"/>
            </a:lvl1pPr>
          </a:lstStyle>
          <a:p>
            <a:fld id="{0EF043AD-C371-413D-8B7E-C1F4BECD6A49}" type="slidenum">
              <a:rPr lang="ar-SA" smtClean="0"/>
            </a:fld>
            <a:endParaRPr lang="en-US"/>
          </a:p>
        </p:txBody>
      </p:sp>
    </p:spTree>
  </p:cSld>
  <p:clrMapOvr>
    <a:masterClrMapping/>
  </p:clrMapOvr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0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991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indent="0" marL="0">
              <a:buNone/>
              <a:defRPr b="0"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99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indent="0" marL="0">
              <a:buNone/>
              <a:defRPr sz="12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99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indent="0" marL="0">
              <a:buNone/>
              <a:defRPr b="0"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994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indent="0" marL="0">
              <a:buNone/>
              <a:defRPr sz="12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99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indent="0" marL="0">
              <a:buNone/>
              <a:defRPr b="0"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996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indent="0" marL="0">
              <a:buNone/>
              <a:defRPr sz="12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145730" name="Straight Connector 16"/>
          <p:cNvCxnSpPr>
            <a:cxnSpLocks/>
          </p:cNvCxnSpPr>
          <p:nvPr/>
        </p:nvCxnSpPr>
        <p:spPr>
          <a:xfrm>
            <a:off x="3294530" y="2489201"/>
            <a:ext cx="0" cy="3546328"/>
          </a:xfrm>
          <a:prstGeom prst="line"/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31" name="Straight Connector 17"/>
          <p:cNvCxnSpPr>
            <a:cxnSpLocks/>
          </p:cNvCxnSpPr>
          <p:nvPr/>
        </p:nvCxnSpPr>
        <p:spPr>
          <a:xfrm>
            <a:off x="5849521" y="2489201"/>
            <a:ext cx="0" cy="3546328"/>
          </a:xfrm>
          <a:prstGeom prst="line"/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99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99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99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/>
        </p:spPr>
        <p:txBody>
          <a:bodyPr/>
          <a:lstStyle>
            <a:lvl1pPr algn="ctr">
              <a:defRPr sz="2800"/>
            </a:lvl1pPr>
          </a:lstStyle>
          <a:p>
            <a:fld id="{0EF043AD-C371-413D-8B7E-C1F4BECD6A49}" type="slidenum">
              <a:rPr lang="ar-SA" smtClean="0"/>
            </a:fld>
            <a:endParaRPr lang="en-US"/>
          </a:p>
        </p:txBody>
      </p:sp>
    </p:spTree>
  </p:cSld>
  <p:clrMapOvr>
    <a:masterClrMapping/>
  </p:clrMapOvr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3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indent="0" marL="0">
              <a:buNone/>
              <a:defRPr b="0"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34" name="Picture Placeholder 2"/>
          <p:cNvSpPr>
            <a:spLocks noChangeAspect="1" noGrp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algn="tl" blurRad="50800" dir="5400000" dist="50800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dirty="0" lang="en-US"/>
          </a:p>
        </p:txBody>
      </p:sp>
      <p:sp>
        <p:nvSpPr>
          <p:cNvPr id="1048835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indent="0" marL="0">
              <a:buNone/>
              <a:defRPr sz="12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3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indent="0" marL="0">
              <a:buNone/>
              <a:defRPr b="0"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37" name="Picture Placeholder 2"/>
          <p:cNvSpPr>
            <a:spLocks noChangeAspect="1" noGrp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algn="tl" blurRad="50800" dir="5400000" dist="50800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dirty="0" lang="en-US"/>
          </a:p>
        </p:txBody>
      </p:sp>
      <p:sp>
        <p:nvSpPr>
          <p:cNvPr id="1048838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indent="0" marL="0">
              <a:buNone/>
              <a:defRPr sz="12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3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indent="0" marL="0">
              <a:buNone/>
              <a:defRPr b="0"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40" name="Picture Placeholder 2"/>
          <p:cNvSpPr>
            <a:spLocks noChangeAspect="1" noGrp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algn="tl" blurRad="50800" dir="5400000" dist="50800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dirty="0" lang="en-US"/>
          </a:p>
        </p:txBody>
      </p:sp>
      <p:sp>
        <p:nvSpPr>
          <p:cNvPr id="1048841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indent="0" marL="0">
              <a:buNone/>
              <a:defRPr sz="12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145728" name="Straight Connector 39"/>
          <p:cNvCxnSpPr>
            <a:cxnSpLocks/>
          </p:cNvCxnSpPr>
          <p:nvPr/>
        </p:nvCxnSpPr>
        <p:spPr>
          <a:xfrm>
            <a:off x="3290019" y="2489201"/>
            <a:ext cx="0" cy="3546328"/>
          </a:xfrm>
          <a:prstGeom prst="line"/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29" name="Straight Connector 40"/>
          <p:cNvCxnSpPr>
            <a:cxnSpLocks/>
          </p:cNvCxnSpPr>
          <p:nvPr/>
        </p:nvCxnSpPr>
        <p:spPr>
          <a:xfrm>
            <a:off x="5849521" y="2489201"/>
            <a:ext cx="0" cy="3546328"/>
          </a:xfrm>
          <a:prstGeom prst="line"/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84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4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4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/>
        </p:spPr>
        <p:txBody>
          <a:bodyPr/>
          <a:lstStyle>
            <a:lvl1pPr algn="ctr">
              <a:defRPr sz="2800"/>
            </a:lvl1pPr>
          </a:lstStyle>
          <a:p>
            <a:fld id="{0EF043AD-C371-413D-8B7E-C1F4BECD6A49}" type="slidenum">
              <a:rPr lang="ar-SA" smtClean="0"/>
            </a:fld>
            <a:endParaRPr lang="en-US"/>
          </a:p>
        </p:txBody>
      </p:sp>
    </p:spTree>
  </p:cSld>
  <p:clrMapOvr>
    <a:masterClrMapping/>
  </p:clrMapOvr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70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anchor="t" anchorCtr="0"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871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p>
            <a:endParaRPr lang="en-US"/>
          </a:p>
        </p:txBody>
      </p:sp>
      <p:sp>
        <p:nvSpPr>
          <p:cNvPr id="104887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p>
            <a:endParaRPr lang="en-US"/>
          </a:p>
        </p:txBody>
      </p:sp>
      <p:sp>
        <p:nvSpPr>
          <p:cNvPr id="104887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/>
        </p:spPr>
        <p:txBody>
          <a:bodyPr/>
          <a:lstStyle>
            <a:lvl1pPr algn="ctr">
              <a:defRPr sz="2800"/>
            </a:lvl1pPr>
          </a:lstStyle>
          <a:p>
            <a:fld id="{B735CD68-F1C1-45BF-90C6-FAE87F4ACDAE}" type="slidenum">
              <a:rPr lang="ar-SA" smtClean="0"/>
            </a:fld>
            <a:endParaRPr lang="en-US"/>
          </a:p>
        </p:txBody>
      </p:sp>
    </p:spTree>
  </p:cSld>
  <p:clrMapOvr>
    <a:masterClrMapping/>
  </p:clrMapOvr>
  <p:transition>
    <p:fade thruBlk="1"/>
  </p:transition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vertTitleAndTx">
  <p:cSld name="Vertical Title and Text">
    <p:spTree>
      <p:nvGrpSpPr>
        <p:cNvPr id="1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048845" name="Rectangle 10"/>
            <p:cNvSpPr/>
            <p:nvPr/>
          </p:nvSpPr>
          <p:spPr>
            <a:xfrm>
              <a:off x="0" y="0"/>
              <a:ext cx="9118832" cy="6858000"/>
            </a:xfrm>
            <a:prstGeom prst="rect"/>
            <a:blipFill>
              <a:blip xmlns:r="http://schemas.openxmlformats.org/officeDocument/2006/relationships" r:embed="rId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846" name="Oval 11"/>
            <p:cNvSpPr/>
            <p:nvPr/>
          </p:nvSpPr>
          <p:spPr>
            <a:xfrm>
              <a:off x="0" y="2895600"/>
              <a:ext cx="2362200" cy="2362200"/>
            </a:xfrm>
            <a:prstGeom prst="ellipse"/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47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/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48" name="Oval 13"/>
            <p:cNvSpPr/>
            <p:nvPr/>
          </p:nvSpPr>
          <p:spPr>
            <a:xfrm>
              <a:off x="5689832" y="0"/>
              <a:ext cx="1600200" cy="16002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49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50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/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51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ah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048852" name="Rectangle 16"/>
          <p:cNvSpPr/>
          <p:nvPr/>
        </p:nvSpPr>
        <p:spPr>
          <a:xfrm>
            <a:off x="414867" y="402165"/>
            <a:ext cx="4610565" cy="6053670"/>
          </a:xfrm>
          <a:prstGeom prst="rect"/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853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ah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048854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ah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48855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anchor="ctr" anchorCtr="0" vert="eaVert"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5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85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5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p>
            <a:endParaRPr lang="en-US"/>
          </a:p>
        </p:txBody>
      </p:sp>
      <p:sp>
        <p:nvSpPr>
          <p:cNvPr id="1048859" name="Rectangle 8"/>
          <p:cNvSpPr/>
          <p:nvPr/>
        </p:nvSpPr>
        <p:spPr>
          <a:xfrm>
            <a:off x="7745644" y="0"/>
            <a:ext cx="685800" cy="1099458"/>
          </a:xfrm>
          <a:prstGeom prst="rect"/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86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/>
        </p:spPr>
        <p:txBody>
          <a:bodyPr/>
          <a:lstStyle>
            <a:lvl1pPr algn="ctr">
              <a:defRPr sz="2800"/>
            </a:lvl1pPr>
          </a:lstStyle>
          <a:p>
            <a:fld id="{E09635AD-CA88-4E70-BDE4-33D78DB02998}" type="slidenum">
              <a:rPr lang="ar-SA" smtClean="0"/>
            </a:fld>
            <a:endParaRPr lang="en-US"/>
          </a:p>
        </p:txBody>
      </p:sp>
    </p:spTree>
  </p:cSld>
  <p:clrMapOvr>
    <a:masterClrMapping/>
  </p:clrMapOvr>
  <p:transition>
    <p:fade thruBlk="1"/>
  </p:transition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641" name="Date Placeholder 2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endParaRPr lang="en-US"/>
          </a:p>
        </p:txBody>
      </p:sp>
      <p:sp>
        <p:nvSpPr>
          <p:cNvPr id="104864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endParaRPr lang="en-US"/>
          </a:p>
        </p:txBody>
      </p:sp>
      <p:sp>
        <p:nvSpPr>
          <p:cNvPr id="104864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fld id="{E091962A-99D3-458D-85C2-2858106114A0}" type="slidenum">
              <a:rPr lang="ar-SA"/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62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62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62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/>
        </p:spPr>
        <p:txBody>
          <a:bodyPr anchor="b"/>
          <a:lstStyle>
            <a:lvl1pPr algn="ctr">
              <a:defRPr sz="2800"/>
            </a:lvl1pPr>
          </a:lstStyle>
          <a:p>
            <a:fld id="{C6DF9315-C281-40A0-B48F-972E0D3F0F2C}" type="slidenum">
              <a:rPr lang="ar-SA" smtClean="0"/>
            </a:fld>
            <a:endParaRPr lang="en-US"/>
          </a:p>
        </p:txBody>
      </p:sp>
    </p:spTree>
  </p:cSld>
  <p:clrMapOvr>
    <a:masterClrMapping/>
  </p:clrMapOvr>
  <p:transition>
    <p:fade thruBlk="1"/>
  </p:transition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secHead">
  <p:cSld name="Section Header">
    <p:spTree>
      <p:nvGrpSpPr>
        <p:cNvPr id="1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48923" name="Rectangle 11"/>
            <p:cNvSpPr/>
            <p:nvPr/>
          </p:nvSpPr>
          <p:spPr>
            <a:xfrm>
              <a:off x="0" y="0"/>
              <a:ext cx="9118832" cy="6858000"/>
            </a:xfrm>
            <a:prstGeom prst="rect"/>
            <a:blipFill>
              <a:blip xmlns:r="http://schemas.openxmlformats.org/officeDocument/2006/relationships" r:embed="rId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924" name="Oval 12"/>
            <p:cNvSpPr/>
            <p:nvPr/>
          </p:nvSpPr>
          <p:spPr>
            <a:xfrm>
              <a:off x="0" y="2895600"/>
              <a:ext cx="2362200" cy="2362200"/>
            </a:xfrm>
            <a:prstGeom prst="ellipse"/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25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/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26" name="Oval 14"/>
            <p:cNvSpPr/>
            <p:nvPr/>
          </p:nvSpPr>
          <p:spPr>
            <a:xfrm>
              <a:off x="5689832" y="0"/>
              <a:ext cx="1600200" cy="16002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27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28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/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29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/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30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ah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931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ah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932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ah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933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b="0" cap="none" sz="32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934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algn="l" indent="0" marL="0">
              <a:buNone/>
              <a:defRPr cap="all"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93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93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937" name="Rectangle 7"/>
          <p:cNvSpPr/>
          <p:nvPr/>
        </p:nvSpPr>
        <p:spPr>
          <a:xfrm>
            <a:off x="7745644" y="0"/>
            <a:ext cx="685800" cy="1099458"/>
          </a:xfrm>
          <a:prstGeom prst="rect"/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93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/>
        </p:spPr>
        <p:txBody>
          <a:bodyPr anchor="b"/>
          <a:lstStyle>
            <a:lvl1pPr algn="ctr">
              <a:defRPr sz="2800"/>
            </a:lvl1pPr>
          </a:lstStyle>
          <a:p>
            <a:fld id="{6994F583-55FB-4843-A619-CEA6700C9E65}" type="slidenum">
              <a:rPr lang="ar-SA" smtClean="0"/>
            </a:fld>
            <a:endParaRPr lang="en-US"/>
          </a:p>
        </p:txBody>
      </p:sp>
    </p:spTree>
  </p:cSld>
  <p:clrMapOvr>
    <a:masterClrMapping/>
  </p:clrMapOvr>
  <p:transition>
    <p:fade thruBlk="1"/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2" name="Title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72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72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72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72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2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/>
        </p:spPr>
        <p:txBody>
          <a:bodyPr anchor="b"/>
          <a:lstStyle>
            <a:lvl1pPr algn="ctr">
              <a:defRPr sz="2800"/>
            </a:lvl1pPr>
          </a:lstStyle>
          <a:p>
            <a:fld id="{4F8D513D-8A32-495B-9267-55234A82B8D5}" type="slidenum">
              <a:rPr lang="ar-SA" smtClean="0"/>
            </a:fld>
            <a:endParaRPr lang="en-US"/>
          </a:p>
        </p:txBody>
      </p:sp>
    </p:spTree>
  </p:cSld>
  <p:clrMapOvr>
    <a:masterClrMapping/>
  </p:clrMapOvr>
  <p:transition>
    <p:fade thruBlk="1"/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862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indent="0" marL="0">
              <a:buNone/>
              <a:defRPr b="0"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63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86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indent="0" marL="0">
              <a:buNone/>
              <a:defRPr b="0"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65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86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86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6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/>
        </p:spPr>
        <p:txBody>
          <a:bodyPr anchor="b"/>
          <a:lstStyle>
            <a:lvl1pPr algn="ctr">
              <a:defRPr sz="2800"/>
            </a:lvl1pPr>
          </a:lstStyle>
          <a:p>
            <a:fld id="{F4477820-FC09-4861-91B4-2C81975D5679}" type="slidenum">
              <a:rPr lang="ar-SA" smtClean="0"/>
            </a:fld>
            <a:endParaRPr lang="en-US"/>
          </a:p>
        </p:txBody>
      </p:sp>
    </p:spTree>
  </p:cSld>
  <p:clrMapOvr>
    <a:masterClrMapping/>
  </p:clrMapOvr>
  <p:transition>
    <p:fade thruBlk="1"/>
  </p:transition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9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9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95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/>
        </p:spPr>
        <p:txBody>
          <a:bodyPr anchor="b"/>
          <a:lstStyle>
            <a:lvl1pPr algn="ctr">
              <a:defRPr sz="2800"/>
            </a:lvl1pPr>
          </a:lstStyle>
          <a:p>
            <a:fld id="{54FEAFD0-7671-4C65-A613-1A44644F135E}" type="slidenum">
              <a:rPr lang="ar-SA" smtClean="0"/>
            </a:fld>
            <a:endParaRPr lang="en-US"/>
          </a:p>
        </p:txBody>
      </p:sp>
    </p:spTree>
  </p:cSld>
  <p:clrMapOvr>
    <a:masterClrMapping/>
  </p:clrMapOvr>
  <p:transition>
    <p:fade thruBlk="1"/>
  </p:transition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Rectangle 4"/>
          <p:cNvSpPr/>
          <p:nvPr/>
        </p:nvSpPr>
        <p:spPr>
          <a:xfrm>
            <a:off x="7745644" y="0"/>
            <a:ext cx="685800" cy="1099458"/>
          </a:xfrm>
          <a:prstGeom prst="rect"/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59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59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9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/>
        </p:spPr>
        <p:txBody>
          <a:bodyPr/>
          <a:lstStyle>
            <a:lvl1pPr algn="ctr">
              <a:defRPr sz="2800"/>
            </a:lvl1pPr>
          </a:lstStyle>
          <a:p>
            <a:fld id="{8FE8F92F-DAF7-460D-A9E6-76E1FF5786AE}" type="slidenum">
              <a:rPr lang="ar-SA" smtClean="0"/>
            </a:fld>
            <a:endParaRPr lang="en-US"/>
          </a:p>
        </p:txBody>
      </p:sp>
    </p:spTree>
  </p:cSld>
  <p:clrMapOvr>
    <a:masterClrMapping/>
  </p:clrMapOvr>
  <p:transition>
    <p:fade thruBlk="1"/>
  </p:transition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objTx">
  <p:cSld name="Content with Caption">
    <p:spTree>
      <p:nvGrpSpPr>
        <p:cNvPr id="1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48939" name="Rectangle 12"/>
            <p:cNvSpPr/>
            <p:nvPr/>
          </p:nvSpPr>
          <p:spPr>
            <a:xfrm>
              <a:off x="0" y="0"/>
              <a:ext cx="9118832" cy="6858000"/>
            </a:xfrm>
            <a:prstGeom prst="rect"/>
            <a:blipFill>
              <a:blip xmlns:r="http://schemas.openxmlformats.org/officeDocument/2006/relationships" r:embed="rId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940" name="Oval 13"/>
            <p:cNvSpPr/>
            <p:nvPr/>
          </p:nvSpPr>
          <p:spPr>
            <a:xfrm>
              <a:off x="0" y="2895600"/>
              <a:ext cx="2362200" cy="2362200"/>
            </a:xfrm>
            <a:prstGeom prst="ellipse"/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41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/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42" name="Oval 15"/>
            <p:cNvSpPr/>
            <p:nvPr/>
          </p:nvSpPr>
          <p:spPr>
            <a:xfrm>
              <a:off x="5689832" y="0"/>
              <a:ext cx="1600200" cy="16002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43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44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/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45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/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46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ah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947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ah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948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ah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949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b="0" sz="24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950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951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indent="0" marL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9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9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954" name="Rectangle 8"/>
          <p:cNvSpPr/>
          <p:nvPr/>
        </p:nvSpPr>
        <p:spPr>
          <a:xfrm>
            <a:off x="7745644" y="0"/>
            <a:ext cx="685800" cy="1099458"/>
          </a:xfrm>
          <a:prstGeom prst="rect"/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95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/>
        </p:spPr>
        <p:txBody>
          <a:bodyPr/>
          <a:lstStyle>
            <a:lvl1pPr algn="ctr">
              <a:defRPr sz="2800"/>
            </a:lvl1pPr>
          </a:lstStyle>
          <a:p>
            <a:fld id="{AFADB57A-7954-4610-904A-5C055F6C4945}" type="slidenum">
              <a:rPr lang="ar-SA" smtClean="0"/>
            </a:fld>
            <a:endParaRPr lang="en-US"/>
          </a:p>
        </p:txBody>
      </p:sp>
    </p:spTree>
  </p:cSld>
  <p:clrMapOvr>
    <a:masterClrMapping/>
  </p:clrMapOvr>
  <p:transition>
    <p:fade thruBlk="1"/>
  </p:transition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picTx">
  <p:cSld name="Picture with Caption">
    <p:spTree>
      <p:nvGrpSpPr>
        <p:cNvPr id="1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48973" name="Rectangle 12"/>
            <p:cNvSpPr/>
            <p:nvPr/>
          </p:nvSpPr>
          <p:spPr>
            <a:xfrm>
              <a:off x="0" y="0"/>
              <a:ext cx="9118832" cy="6858000"/>
            </a:xfrm>
            <a:prstGeom prst="rect"/>
            <a:blipFill>
              <a:blip xmlns:r="http://schemas.openxmlformats.org/officeDocument/2006/relationships" r:embed="rId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974" name="Oval 13"/>
            <p:cNvSpPr/>
            <p:nvPr/>
          </p:nvSpPr>
          <p:spPr>
            <a:xfrm>
              <a:off x="0" y="2895600"/>
              <a:ext cx="2362200" cy="2362200"/>
            </a:xfrm>
            <a:prstGeom prst="ellipse"/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7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/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76" name="Oval 15"/>
            <p:cNvSpPr/>
            <p:nvPr/>
          </p:nvSpPr>
          <p:spPr>
            <a:xfrm>
              <a:off x="5689832" y="0"/>
              <a:ext cx="1600200" cy="16002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7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7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/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79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/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980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ah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981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ah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982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ah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983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b="0" sz="24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984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algn="tl" blurRad="50800" dir="5400000" dist="50800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dirty="0" lang="en-US"/>
          </a:p>
        </p:txBody>
      </p:sp>
      <p:sp>
        <p:nvSpPr>
          <p:cNvPr id="1048985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indent="0" marL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98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98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988" name="Rectangle 9"/>
          <p:cNvSpPr/>
          <p:nvPr/>
        </p:nvSpPr>
        <p:spPr>
          <a:xfrm>
            <a:off x="7745644" y="0"/>
            <a:ext cx="685800" cy="1099458"/>
          </a:xfrm>
          <a:prstGeom prst="rect"/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98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/>
        </p:spPr>
        <p:txBody>
          <a:bodyPr/>
          <a:lstStyle>
            <a:lvl1pPr algn="ctr">
              <a:defRPr sz="2800"/>
            </a:lvl1pPr>
          </a:lstStyle>
          <a:p>
            <a:fld id="{7FAFECD8-680E-4439-A0C9-5DC96FEBF61E}" type="slidenum">
              <a:rPr lang="ar-SA" smtClean="0"/>
            </a:fld>
            <a:endParaRPr lang="en-US"/>
          </a:p>
        </p:txBody>
      </p:sp>
    </p:spTree>
  </p:cSld>
  <p:clrMapOvr>
    <a:masterClrMapping/>
  </p:clrMapOvr>
  <p:transition>
    <p:fade thruBlk="1"/>
  </p:transition>
  <p:timing/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image" Target="../media/image1.jpeg"/><Relationship Id="rId2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48576" name="Rectangle 13"/>
            <p:cNvSpPr/>
            <p:nvPr/>
          </p:nvSpPr>
          <p:spPr>
            <a:xfrm>
              <a:off x="0" y="0"/>
              <a:ext cx="9118832" cy="6858000"/>
            </a:xfrm>
            <a:prstGeom prst="rect"/>
            <a:blipFill>
              <a:blip xmlns:r="http://schemas.openxmlformats.org/officeDocument/2006/relationships"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577" name="Oval 20"/>
            <p:cNvSpPr/>
            <p:nvPr/>
          </p:nvSpPr>
          <p:spPr>
            <a:xfrm>
              <a:off x="0" y="2895600"/>
              <a:ext cx="2362200" cy="2362200"/>
            </a:xfrm>
            <a:prstGeom prst="ellipse"/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78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/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79" name="Oval 22"/>
            <p:cNvSpPr/>
            <p:nvPr/>
          </p:nvSpPr>
          <p:spPr>
            <a:xfrm>
              <a:off x="5689832" y="0"/>
              <a:ext cx="1600200" cy="16002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80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/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81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/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82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ah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583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ah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58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ah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585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/>
        </p:spPr>
        <p:txBody>
          <a:bodyPr anchor="ctr" bIns="45720" lIns="91440" rIns="91440" rtlCol="0" tIns="45720" vert="horz">
            <a:noAutofit/>
          </a:bodyPr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586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587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b="1" sz="900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04858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b="1" sz="900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048589" name="Rectangle 25"/>
          <p:cNvSpPr/>
          <p:nvPr/>
        </p:nvSpPr>
        <p:spPr>
          <a:xfrm>
            <a:off x="7745644" y="0"/>
            <a:ext cx="685800" cy="1099458"/>
          </a:xfrm>
          <a:prstGeom prst="rect"/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590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/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0EF043AD-C371-413D-8B7E-C1F4BECD6A49}" type="slidenum">
              <a:rPr lang="ar-SA" smtClean="0"/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>
    <p:fade thruBlk="1"/>
  </p:transition>
  <p:timing/>
  <p:txStyles>
    <p:titleStyle>
      <a:lvl1pPr algn="l" defTabSz="457200" eaLnBrk="1" hangingPunct="1" latinLnBrk="0" rtl="0">
        <a:spcBef>
          <a:spcPct val="0"/>
        </a:spcBef>
        <a:buNone/>
        <a:defRPr b="0" sz="320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algn="l" defTabSz="457200" eaLnBrk="1" hangingPunct="1" indent="-342900" latinLnBrk="0" marL="3429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b="0" sz="180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algn="l" defTabSz="457200" eaLnBrk="1" hangingPunct="1" indent="-283464" latinLnBrk="0" marL="6858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b="0" sz="160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algn="l" defTabSz="457200" eaLnBrk="1" hangingPunct="1" indent="-228600" latinLnBrk="0" marL="96012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b="0" sz="140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algn="l" defTabSz="457200" eaLnBrk="1" hangingPunct="1" indent="-228600" latinLnBrk="0" marL="123444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b="0" sz="120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algn="l" defTabSz="457200" eaLnBrk="1" hangingPunct="1" indent="-228600" latinLnBrk="0" marL="150876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b="0" sz="120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algn="l" defTabSz="457200" eaLnBrk="1" hangingPunct="1" indent="-228600" latinLnBrk="0" marL="18146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b="0" sz="120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algn="l" defTabSz="457200" eaLnBrk="1" hangingPunct="1" indent="-228600" latinLnBrk="0" marL="20718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b="0" sz="120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algn="l" defTabSz="457200" eaLnBrk="1" hangingPunct="1" indent="-228600" latinLnBrk="0" marL="22590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b="0" sz="120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algn="l" defTabSz="457200" eaLnBrk="1" hangingPunct="1" indent="-228600" latinLnBrk="0" marL="2486200" rtl="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b="0" sz="120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4572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4572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4572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4572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4572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4572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4572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4572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4572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8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4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7.xml"/></Relationships>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slideLayout" Target="../slideLayouts/slideLayout7.xml"/></Relationships>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" Target="slide17.x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8.xml"/></Relationships>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7.xml"/></Relationships>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7.xml"/></Relationships>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7.xml"/></Relationships>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7.xml"/></Relationships>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7.xml"/></Relationships>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7.xml"/></Relationships>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image" Target="../media/image37.jpeg"/><Relationship Id="rId4" Type="http://schemas.openxmlformats.org/officeDocument/2006/relationships/slideLayout" Target="../slideLayouts/slideLayout7.xml"/></Relationships>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7.xml"/></Relationships>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7.xml"/></Relationships>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</p:bgPr>
    </p:bg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971600" y="2348880"/>
            <a:ext cx="7367561" cy="2142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Tm="120000" p14:dur="6000">
        <p15:prstTrans prst="curtains"/>
      </p:transition>
    </mc:Choice>
    <mc:Fallback>
      <p:transition spd="slow">
        <p:fade/>
      </p:transition>
    </mc:Fallback>
  </mc:AlternateContent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Rectangle 2"/>
          <p:cNvSpPr>
            <a:spLocks noGrp="1" noChangeArrowheads="1"/>
          </p:cNvSpPr>
          <p:nvPr>
            <p:ph type="title"/>
          </p:nvPr>
        </p:nvSpPr>
        <p:spPr>
          <a:xfrm>
            <a:off x="4932040" y="726543"/>
            <a:ext cx="3001342" cy="936103"/>
          </a:xfrm>
        </p:spPr>
        <p:txBody>
          <a:bodyPr rtlCol="0">
            <a:normAutofit/>
          </a:bodyPr>
          <a:p>
            <a:pPr algn="ctr" eaLnBrk="1" fontAlgn="auto" hangingPunct="1" rtl="1">
              <a:spcAft>
                <a:spcPts val="0"/>
              </a:spcAft>
            </a:pPr>
            <a:r>
              <a:rPr b="1" dirty="0" sz="360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سيم فلزي سياه</a:t>
            </a:r>
            <a:endParaRPr b="1" dirty="0" sz="3600" lang="en-US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algn="tl" blurRad="12700" dir="2700000" dist="38100" rotWithShape="0">
                  <a:schemeClr val="bg1">
                    <a:lumMod val="5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2097166" name="Picture 6" descr="الشعيرة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 t="2264"/>
          <a:stretch>
            <a:fillRect/>
          </a:stretch>
        </p:blipFill>
        <p:spPr bwMode="auto">
          <a:xfrm>
            <a:off x="1882775" y="1989138"/>
            <a:ext cx="5311775" cy="3703637"/>
          </a:xfrm>
          <a:prstGeom prst="rect"/>
          <a:noFill/>
          <a:ln>
            <a:noFill/>
          </a:ln>
        </p:spPr>
      </p:pic>
      <p:sp>
        <p:nvSpPr>
          <p:cNvPr id="1048688" name="AutoShape 8"/>
          <p:cNvSpPr>
            <a:spLocks noChangeArrowheads="1"/>
          </p:cNvSpPr>
          <p:nvPr/>
        </p:nvSpPr>
        <p:spPr bwMode="auto">
          <a:xfrm>
            <a:off x="3995738" y="3059113"/>
            <a:ext cx="360362" cy="504825"/>
          </a:xfrm>
          <a:prstGeom prst="downArrow">
            <a:avLst>
              <a:gd name="adj1" fmla="val 35685"/>
              <a:gd name="adj2" fmla="val 55945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1048689" name="Line 18"/>
          <p:cNvSpPr>
            <a:spLocks noChangeShapeType="1"/>
          </p:cNvSpPr>
          <p:nvPr/>
        </p:nvSpPr>
        <p:spPr bwMode="auto">
          <a:xfrm>
            <a:off x="3179763" y="3578225"/>
            <a:ext cx="1944687" cy="0"/>
          </a:xfrm>
          <a:prstGeom prst="line"/>
          <a:noFill/>
          <a:ln w="19050">
            <a:solidFill>
              <a:srgbClr val="4D4D4D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7"/>
                                        <p:tgtEl>
                                          <p:spTgt spid="10486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8"/>
                                        <p:tgtEl>
                                          <p:spTgt spid="1048687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9"/>
                                        <p:tgtEl>
                                          <p:spTgt spid="10486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68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dur="500" id="14"/>
                                        <p:tgtEl>
                                          <p:spTgt spid="104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5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1" id="16" nodeType="afterEffect" presetClass="emph" presetID="27" presetSubtype="0" repeatCount="10000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autoRev="1" dur="1000" fill="hold" id="17"/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autoRev="1" dur="1000" fill="hold" id="18"/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autoRev="1" dur="1000" fill="hold" id="19"/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autoRev="1" dur="1000" fill="hold" id="20"/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7" grpId="0"/>
      <p:bldP spid="1048688" grpId="0" animBg="1"/>
      <p:bldP spid="104868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7"/>
          <p:cNvGrpSpPr/>
          <p:nvPr/>
        </p:nvGrpSpPr>
        <p:grpSpPr bwMode="auto">
          <a:xfrm>
            <a:off x="467544" y="476672"/>
            <a:ext cx="7272461" cy="5543550"/>
            <a:chOff x="1132" y="1109"/>
            <a:chExt cx="3402" cy="2775"/>
          </a:xfrm>
        </p:grpSpPr>
        <p:pic>
          <p:nvPicPr>
            <p:cNvPr id="2097167" name="Picture 8" descr="حامل العدسة1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1">
              <a:lum contrast="6000"/>
            </a:blip>
            <a:srcRect b="822"/>
            <a:stretch>
              <a:fillRect/>
            </a:stretch>
          </p:blipFill>
          <p:spPr bwMode="auto">
            <a:xfrm>
              <a:off x="1132" y="1109"/>
              <a:ext cx="3402" cy="2775"/>
            </a:xfrm>
            <a:prstGeom prst="rect"/>
            <a:noFill/>
            <a:ln>
              <a:noFill/>
            </a:ln>
            <a:effectLst/>
          </p:spPr>
        </p:pic>
        <p:sp>
          <p:nvSpPr>
            <p:cNvPr id="1048690" name="Oval 9"/>
            <p:cNvSpPr>
              <a:spLocks noChangeArrowheads="1"/>
            </p:cNvSpPr>
            <p:nvPr/>
          </p:nvSpPr>
          <p:spPr bwMode="auto">
            <a:xfrm>
              <a:off x="2840" y="2539"/>
              <a:ext cx="1230" cy="1345"/>
            </a:xfrm>
            <a:prstGeom prst="ellipse"/>
            <a:solidFill>
              <a:srgbClr val="080808">
                <a:alpha val="85881"/>
              </a:srgbClr>
            </a:solidFill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anchor="ctr" wrap="none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1048691" name="AutoShape 18"/>
          <p:cNvSpPr>
            <a:spLocks noChangeArrowheads="1"/>
          </p:cNvSpPr>
          <p:nvPr/>
        </p:nvSpPr>
        <p:spPr bwMode="auto">
          <a:xfrm rot="-5400000">
            <a:off x="4787106" y="2709069"/>
            <a:ext cx="360363" cy="504825"/>
          </a:xfrm>
          <a:prstGeom prst="downArrow">
            <a:avLst>
              <a:gd name="adj1" fmla="val 35685"/>
              <a:gd name="adj2" fmla="val 55944"/>
            </a:avLst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1048692" name="Text Box 19"/>
          <p:cNvSpPr txBox="1">
            <a:spLocks noChangeArrowheads="1"/>
          </p:cNvSpPr>
          <p:nvPr/>
        </p:nvSpPr>
        <p:spPr bwMode="auto">
          <a:xfrm>
            <a:off x="3470275" y="2640013"/>
            <a:ext cx="1533525" cy="1004887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b="1" sz="2400" lang="fa-IR">
                <a:solidFill>
                  <a:schemeClr val="bg1"/>
                </a:solidFill>
                <a:cs typeface="B Nazanin" panose="00000400000000000000" pitchFamily="2" charset="-78"/>
              </a:rPr>
              <a:t>شکاف</a:t>
            </a:r>
          </a:p>
          <a:p>
            <a:pPr algn="ctr">
              <a:spcBef>
                <a:spcPct val="50000"/>
              </a:spcBef>
            </a:pPr>
            <a:r>
              <a:rPr b="1" sz="2400" lang="fa-IR">
                <a:solidFill>
                  <a:schemeClr val="bg1"/>
                </a:solidFill>
                <a:cs typeface="B Nazanin" panose="00000400000000000000" pitchFamily="2" charset="-78"/>
              </a:rPr>
              <a:t> نشانه روی</a:t>
            </a:r>
            <a:endParaRPr b="1" sz="2400" lang="en-US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1048693" name="Text Box 20"/>
          <p:cNvSpPr txBox="1">
            <a:spLocks noChangeArrowheads="1"/>
          </p:cNvSpPr>
          <p:nvPr/>
        </p:nvSpPr>
        <p:spPr bwMode="auto">
          <a:xfrm>
            <a:off x="5270500" y="1125538"/>
            <a:ext cx="1533525" cy="457200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b="1" dirty="0" sz="2400" lang="fa-IR">
                <a:cs typeface="B Nazanin" panose="00000400000000000000" pitchFamily="2" charset="-78"/>
              </a:rPr>
              <a:t>تار مویی</a:t>
            </a:r>
            <a:endParaRPr b="1" dirty="0" sz="2400" lang="en-US">
              <a:cs typeface="B Nazanin" panose="00000400000000000000" pitchFamily="2" charset="-78"/>
            </a:endParaRPr>
          </a:p>
        </p:txBody>
      </p:sp>
      <p:sp>
        <p:nvSpPr>
          <p:cNvPr id="1048694" name="AutoShape 21"/>
          <p:cNvSpPr>
            <a:spLocks noChangeArrowheads="1"/>
          </p:cNvSpPr>
          <p:nvPr/>
        </p:nvSpPr>
        <p:spPr bwMode="auto">
          <a:xfrm rot="5400000" flipH="1">
            <a:off x="4463257" y="656431"/>
            <a:ext cx="360362" cy="1584325"/>
          </a:xfrm>
          <a:prstGeom prst="downArrow">
            <a:avLst>
              <a:gd name="adj1" fmla="val 35685"/>
              <a:gd name="adj2" fmla="val 175574"/>
            </a:avLst>
          </a:prstGeom>
          <a:solidFill>
            <a:schemeClr val="tx1"/>
          </a:solidFill>
          <a:ln w="9525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3900">
        <p14:glitter dir="r" pattern="diamond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mph" presetID="27" presetSubtype="0" repeatCount="10000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autoRev="1" dur="1000" fill="hold" id="6"/>
                                        <p:tgtEl>
                                          <p:spTgt spid="10486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66"/>
                                      </p:to>
                                    </p:animClr>
                                    <p:animClr clrSpc="rgb" dir="cw">
                                      <p:cBhvr>
                                        <p:cTn autoRev="1" dur="1000" fill="hold" id="7"/>
                                        <p:tgtEl>
                                          <p:spTgt spid="1048691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rgbClr val="00CC66"/>
                                      </p:to>
                                    </p:animClr>
                                    <p:set>
                                      <p:cBhvr>
                                        <p:cTn autoRev="1" dur="1000" fill="hold" id="8"/>
                                        <p:tgtEl>
                                          <p:spTgt spid="10486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autoRev="1" dur="1000" fill="hold" id="9"/>
                                        <p:tgtEl>
                                          <p:spTgt spid="10486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fill="hold" grpId="0" id="11" nodeType="afterEffect" presetClass="emph" presetID="27" presetSubtype="0" repeatCount="10000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autoRev="1" dur="1000" fill="hold" id="12"/>
                                        <p:tgtEl>
                                          <p:spTgt spid="10486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66"/>
                                      </p:to>
                                    </p:animClr>
                                    <p:animClr clrSpc="rgb" dir="cw">
                                      <p:cBhvr>
                                        <p:cTn autoRev="1" dur="1000" fill="hold" id="13"/>
                                        <p:tgtEl>
                                          <p:spTgt spid="1048694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rgbClr val="00CC66"/>
                                      </p:to>
                                    </p:animClr>
                                    <p:set>
                                      <p:cBhvr>
                                        <p:cTn autoRev="1" dur="1000" fill="hold" id="14"/>
                                        <p:tgtEl>
                                          <p:spTgt spid="10486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autoRev="1" dur="1000" fill="hold" id="15"/>
                                        <p:tgtEl>
                                          <p:spTgt spid="10486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91" grpId="0" animBg="1"/>
      <p:bldP spid="104869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Picture 7" descr="النقطتين الفسفورية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lum bright="6000" contrast="6000"/>
          </a:blip>
          <a:srcRect/>
          <a:stretch>
            <a:fillRect/>
          </a:stretch>
        </p:blipFill>
        <p:spPr bwMode="auto">
          <a:xfrm>
            <a:off x="539552" y="1340768"/>
            <a:ext cx="8101210" cy="4722812"/>
          </a:xfrm>
          <a:prstGeom prst="rect"/>
          <a:noFill/>
          <a:ln>
            <a:noFill/>
          </a:ln>
        </p:spPr>
      </p:pic>
      <p:sp>
        <p:nvSpPr>
          <p:cNvPr id="1048695" name="Rectangle 10"/>
          <p:cNvSpPr>
            <a:spLocks noChangeArrowheads="1"/>
          </p:cNvSpPr>
          <p:nvPr/>
        </p:nvSpPr>
        <p:spPr bwMode="auto">
          <a:xfrm>
            <a:off x="395536" y="593055"/>
            <a:ext cx="7439025" cy="575345"/>
          </a:xfrm>
          <a:prstGeom prst="rect"/>
          <a:noFill/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/>
            <a:r>
              <a:rPr b="1" dirty="0" sz="3200" lang="fa-IR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دو نقطه </a:t>
            </a:r>
            <a:r>
              <a:rPr b="1" dirty="0" sz="3200" lang="fa-IR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فسفری</a:t>
            </a:r>
            <a:r>
              <a:rPr b="1" dirty="0" sz="3200" lang="fa-IR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( شب نما ) برای نشانه روی در شب </a:t>
            </a:r>
            <a:endParaRPr b="1" dirty="0" sz="3200" lang="en-US">
              <a:ln w="9525">
                <a:solidFill>
                  <a:schemeClr val="bg1"/>
                </a:solidFill>
                <a:prstDash val="solid"/>
              </a:ln>
              <a:effectLst>
                <a:outerShdw algn="tl" blurRad="12700" dir="2700000" dist="38100" rotWithShape="0">
                  <a:schemeClr val="bg1">
                    <a:lumMod val="5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7"/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8"/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9"/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dur="500" id="14"/>
                                        <p:tgtEl>
                                          <p:spTgt spid="209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Picture 5" descr="حامل العدسة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 t="10626" b="24709"/>
          <a:stretch>
            <a:fillRect/>
          </a:stretch>
        </p:blipFill>
        <p:spPr bwMode="auto">
          <a:xfrm>
            <a:off x="492125" y="1544638"/>
            <a:ext cx="8208963" cy="4330700"/>
          </a:xfrm>
          <a:prstGeom prst="rect"/>
          <a:noFill/>
          <a:ln>
            <a:noFill/>
          </a:ln>
        </p:spPr>
      </p:pic>
      <p:pic>
        <p:nvPicPr>
          <p:cNvPr id="2097170" name="Picture 6" descr="حامل العدسة4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 t="5649" r="1523" b="648"/>
          <a:stretch>
            <a:fillRect/>
          </a:stretch>
        </p:blipFill>
        <p:spPr bwMode="auto">
          <a:xfrm>
            <a:off x="492125" y="476672"/>
            <a:ext cx="8141211" cy="6193432"/>
          </a:xfrm>
          <a:prstGeom prst="rect"/>
          <a:noFill/>
          <a:ln>
            <a:noFill/>
          </a:ln>
        </p:spPr>
      </p:pic>
      <p:sp>
        <p:nvSpPr>
          <p:cNvPr id="1048696" name="Rectangle 7"/>
          <p:cNvSpPr>
            <a:spLocks noChangeArrowheads="1"/>
          </p:cNvSpPr>
          <p:nvPr/>
        </p:nvSpPr>
        <p:spPr bwMode="auto">
          <a:xfrm>
            <a:off x="611560" y="838576"/>
            <a:ext cx="7740154" cy="719138"/>
          </a:xfrm>
          <a:prstGeom prst="rect"/>
          <a:noFill/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 rtl="1"/>
            <a:r>
              <a:rPr b="1" dirty="0" sz="3200" lang="ar-SA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پايه عدسي كه نقش </a:t>
            </a:r>
            <a:r>
              <a:rPr b="1" dirty="0" sz="3200" lang="ar-AE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ت</a:t>
            </a:r>
            <a:r>
              <a:rPr b="1" dirty="0" sz="3200" lang="ar-SA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ث</a:t>
            </a:r>
            <a:r>
              <a:rPr b="1" dirty="0" sz="3200" lang="ar-AE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بي</a:t>
            </a:r>
            <a:r>
              <a:rPr b="1" dirty="0" sz="3200" lang="ar-SA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ت</a:t>
            </a:r>
            <a:r>
              <a:rPr b="1" dirty="0" sz="3200" lang="ar-SA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‌</a:t>
            </a:r>
            <a:r>
              <a:rPr b="1" dirty="0" sz="3200" lang="ar-SA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كنندة صفحة مدرج را دارد.</a:t>
            </a:r>
            <a:r>
              <a:rPr b="1" dirty="0" sz="3200" lang="en-US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600">
        <p14:prism dir="r" isInverted="1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7"/>
                                        <p:tgtEl>
                                          <p:spTgt spid="10486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8"/>
                                        <p:tgtEl>
                                          <p:spTgt spid="1048696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9"/>
                                        <p:tgtEl>
                                          <p:spTgt spid="10486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6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14"/>
                                        <p:tgtEl>
                                          <p:spTgt spid="209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Picture 5" descr="حامل العدسة1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 l="11705"/>
          <a:stretch>
            <a:fillRect/>
          </a:stretch>
        </p:blipFill>
        <p:spPr bwMode="auto">
          <a:xfrm>
            <a:off x="1547664" y="1268760"/>
            <a:ext cx="5904655" cy="4813897"/>
          </a:xfrm>
          <a:prstGeom prst="rect"/>
          <a:noFill/>
          <a:ln>
            <a:noFill/>
          </a:ln>
        </p:spPr>
      </p:pic>
      <p:sp>
        <p:nvSpPr>
          <p:cNvPr id="1048697" name="Rectangle 7"/>
          <p:cNvSpPr>
            <a:spLocks noChangeArrowheads="1"/>
          </p:cNvSpPr>
          <p:nvPr/>
        </p:nvSpPr>
        <p:spPr bwMode="auto">
          <a:xfrm>
            <a:off x="0" y="620688"/>
            <a:ext cx="7742510" cy="427459"/>
          </a:xfrm>
          <a:prstGeom prst="rect"/>
          <a:noFill/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 rtl="1"/>
            <a:r>
              <a:rPr b="1" dirty="0" sz="28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عدسي بزرگنما كه به خواندن ارقام قطب</a:t>
            </a:r>
            <a:r>
              <a:rPr b="1" dirty="0" sz="28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‌</a:t>
            </a:r>
            <a:r>
              <a:rPr b="1" dirty="0" sz="28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نما كمك مي</a:t>
            </a:r>
            <a:r>
              <a:rPr b="1" dirty="0" sz="28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‌</a:t>
            </a:r>
            <a:r>
              <a:rPr b="1" dirty="0" sz="28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كند</a:t>
            </a:r>
            <a:endParaRPr b="1" dirty="0" sz="2800" lang="en-US">
              <a:ln w="9525">
                <a:solidFill>
                  <a:schemeClr val="bg1"/>
                </a:solidFill>
                <a:prstDash val="solid"/>
              </a:ln>
              <a:effectLst>
                <a:outerShdw algn="tl" blurRad="12700" dir="2700000" dist="38100" rotWithShape="0">
                  <a:schemeClr val="bg1">
                    <a:lumMod val="5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600">
        <p14:conveyor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7"/>
                                        <p:tgtEl>
                                          <p:spTgt spid="10486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8"/>
                                        <p:tgtEl>
                                          <p:spTgt spid="1048697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9"/>
                                        <p:tgtEl>
                                          <p:spTgt spid="10486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69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14"/>
                                        <p:tgtEl>
                                          <p:spTgt spid="209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9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oup 12"/>
          <p:cNvGrpSpPr/>
          <p:nvPr/>
        </p:nvGrpSpPr>
        <p:grpSpPr bwMode="auto">
          <a:xfrm>
            <a:off x="1763688" y="2060848"/>
            <a:ext cx="5432747" cy="4253905"/>
            <a:chOff x="783" y="724"/>
            <a:chExt cx="4395" cy="3490"/>
          </a:xfrm>
        </p:grpSpPr>
        <p:pic>
          <p:nvPicPr>
            <p:cNvPr id="2097172" name="Picture 4" descr="حامل العدسة3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1"/>
            <a:srcRect t="661" b="240"/>
            <a:stretch>
              <a:fillRect/>
            </a:stretch>
          </p:blipFill>
          <p:spPr bwMode="auto">
            <a:xfrm>
              <a:off x="783" y="724"/>
              <a:ext cx="4173" cy="3490"/>
            </a:xfrm>
            <a:prstGeom prst="rect"/>
            <a:noFill/>
            <a:ln>
              <a:noFill/>
            </a:ln>
          </p:spPr>
        </p:pic>
        <p:sp>
          <p:nvSpPr>
            <p:cNvPr id="1048698" name="AutoShape 7"/>
            <p:cNvSpPr>
              <a:spLocks noChangeArrowheads="1"/>
            </p:cNvSpPr>
            <p:nvPr/>
          </p:nvSpPr>
          <p:spPr bwMode="auto">
            <a:xfrm rot="-5400000">
              <a:off x="2971" y="2069"/>
              <a:ext cx="272" cy="363"/>
            </a:xfrm>
            <a:prstGeom prst="downArrow">
              <a:avLst>
                <a:gd name="adj1" fmla="val 35685"/>
                <a:gd name="adj2" fmla="val 53296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anchor="ctr" wrap="none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048699" name="Freeform 11"/>
            <p:cNvSpPr/>
            <p:nvPr/>
          </p:nvSpPr>
          <p:spPr bwMode="auto">
            <a:xfrm>
              <a:off x="3989" y="822"/>
              <a:ext cx="1189" cy="1226"/>
            </a:xfrm>
            <a:custGeom>
              <a:avLst/>
              <a:gdLst>
                <a:gd name="T0" fmla="*/ 963 w 1189"/>
                <a:gd name="T1" fmla="*/ 1022 h 1226"/>
                <a:gd name="T2" fmla="*/ 747 w 1189"/>
                <a:gd name="T3" fmla="*/ 730 h 1226"/>
                <a:gd name="T4" fmla="*/ 655 w 1189"/>
                <a:gd name="T5" fmla="*/ 658 h 1226"/>
                <a:gd name="T6" fmla="*/ 495 w 1189"/>
                <a:gd name="T7" fmla="*/ 594 h 1226"/>
                <a:gd name="T8" fmla="*/ 25 w 1189"/>
                <a:gd name="T9" fmla="*/ 385 h 1226"/>
                <a:gd name="T10" fmla="*/ 343 w 1189"/>
                <a:gd name="T11" fmla="*/ 23 h 1226"/>
                <a:gd name="T12" fmla="*/ 887 w 1189"/>
                <a:gd name="T13" fmla="*/ 522 h 1226"/>
                <a:gd name="T14" fmla="*/ 1159 w 1189"/>
                <a:gd name="T15" fmla="*/ 839 h 1226"/>
                <a:gd name="T16" fmla="*/ 1068 w 1189"/>
                <a:gd name="T17" fmla="*/ 1111 h 1226"/>
                <a:gd name="T18" fmla="*/ 1039 w 1189"/>
                <a:gd name="T19" fmla="*/ 1114 h 1226"/>
                <a:gd name="T20" fmla="*/ 1047 w 1189"/>
                <a:gd name="T21" fmla="*/ 1210 h 1226"/>
                <a:gd name="T22" fmla="*/ 963 w 1189"/>
                <a:gd name="T23" fmla="*/ 1018 h 12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89" h="1226">
                  <a:moveTo>
                    <a:pt x="963" y="1022"/>
                  </a:moveTo>
                  <a:cubicBezTo>
                    <a:pt x="927" y="973"/>
                    <a:pt x="798" y="791"/>
                    <a:pt x="747" y="730"/>
                  </a:cubicBezTo>
                  <a:cubicBezTo>
                    <a:pt x="696" y="669"/>
                    <a:pt x="697" y="681"/>
                    <a:pt x="655" y="658"/>
                  </a:cubicBezTo>
                  <a:cubicBezTo>
                    <a:pt x="613" y="635"/>
                    <a:pt x="600" y="639"/>
                    <a:pt x="495" y="594"/>
                  </a:cubicBezTo>
                  <a:cubicBezTo>
                    <a:pt x="390" y="549"/>
                    <a:pt x="50" y="480"/>
                    <a:pt x="25" y="385"/>
                  </a:cubicBezTo>
                  <a:cubicBezTo>
                    <a:pt x="0" y="290"/>
                    <a:pt x="200" y="0"/>
                    <a:pt x="343" y="23"/>
                  </a:cubicBezTo>
                  <a:cubicBezTo>
                    <a:pt x="486" y="46"/>
                    <a:pt x="751" y="386"/>
                    <a:pt x="887" y="522"/>
                  </a:cubicBezTo>
                  <a:cubicBezTo>
                    <a:pt x="1023" y="658"/>
                    <a:pt x="1129" y="741"/>
                    <a:pt x="1159" y="839"/>
                  </a:cubicBezTo>
                  <a:cubicBezTo>
                    <a:pt x="1189" y="937"/>
                    <a:pt x="1088" y="1065"/>
                    <a:pt x="1068" y="1111"/>
                  </a:cubicBezTo>
                  <a:cubicBezTo>
                    <a:pt x="1048" y="1157"/>
                    <a:pt x="1042" y="1098"/>
                    <a:pt x="1039" y="1114"/>
                  </a:cubicBezTo>
                  <a:cubicBezTo>
                    <a:pt x="1036" y="1130"/>
                    <a:pt x="1060" y="1226"/>
                    <a:pt x="1047" y="1210"/>
                  </a:cubicBezTo>
                  <a:cubicBezTo>
                    <a:pt x="1034" y="1194"/>
                    <a:pt x="980" y="1058"/>
                    <a:pt x="963" y="1018"/>
                  </a:cubicBezTo>
                </a:path>
              </a:pathLst>
            </a:cu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/>
            <a:p>
              <a:endParaRPr lang="en-US"/>
            </a:p>
          </p:txBody>
        </p:sp>
      </p:grpSp>
      <p:sp>
        <p:nvSpPr>
          <p:cNvPr id="1048700" name="Rectangle 5"/>
          <p:cNvSpPr>
            <a:spLocks noChangeArrowheads="1"/>
          </p:cNvSpPr>
          <p:nvPr/>
        </p:nvSpPr>
        <p:spPr bwMode="auto">
          <a:xfrm>
            <a:off x="2110978" y="752506"/>
            <a:ext cx="5050904" cy="935385"/>
          </a:xfrm>
          <a:prstGeom prst="rect"/>
          <a:noFill/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/>
            <a:r>
              <a:rPr b="1" dirty="0" sz="44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شكاف (تيغه) نشانه</a:t>
            </a:r>
            <a:r>
              <a:rPr b="1" dirty="0" sz="44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‌</a:t>
            </a:r>
            <a:r>
              <a:rPr b="1" dirty="0" sz="44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روي</a:t>
            </a:r>
            <a:endParaRPr b="1" dirty="0" sz="4400" lang="en-US">
              <a:ln w="9525">
                <a:solidFill>
                  <a:schemeClr val="bg1"/>
                </a:solidFill>
                <a:prstDash val="solid"/>
              </a:ln>
              <a:effectLst>
                <a:outerShdw algn="tl" blurRad="12700" dir="2700000" dist="38100" rotWithShape="0">
                  <a:schemeClr val="bg1">
                    <a:lumMod val="5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7"/>
                                        <p:tgtEl>
                                          <p:spTgt spid="10487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8"/>
                                        <p:tgtEl>
                                          <p:spTgt spid="1048700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9"/>
                                        <p:tgtEl>
                                          <p:spTgt spid="10487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0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Picture 4" descr="3629L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lum contrast="6000"/>
          </a:blip>
          <a:srcRect/>
          <a:stretch>
            <a:fillRect/>
          </a:stretch>
        </p:blipFill>
        <p:spPr bwMode="auto">
          <a:xfrm>
            <a:off x="1446989" y="2132856"/>
            <a:ext cx="4813077" cy="4230444"/>
          </a:xfrm>
          <a:prstGeom prst="rect"/>
          <a:noFill/>
          <a:ln>
            <a:noFill/>
          </a:ln>
        </p:spPr>
      </p:pic>
      <p:sp>
        <p:nvSpPr>
          <p:cNvPr id="1048701" name="Rectangle 5"/>
          <p:cNvSpPr>
            <a:spLocks noChangeArrowheads="1"/>
          </p:cNvSpPr>
          <p:nvPr/>
        </p:nvSpPr>
        <p:spPr bwMode="auto">
          <a:xfrm>
            <a:off x="271169" y="995324"/>
            <a:ext cx="7448958" cy="744973"/>
          </a:xfrm>
          <a:prstGeom prst="rect"/>
          <a:noFill/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 rtl="1"/>
            <a:r>
              <a:rPr b="1" dirty="0" sz="3200" lang="ar-SA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صفحه </a:t>
            </a:r>
            <a:r>
              <a:rPr b="1" dirty="0" sz="32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لغزنده و به </a:t>
            </a:r>
            <a:r>
              <a:rPr b="1" dirty="0" sz="3200" lang="ar-SA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دو</a:t>
            </a:r>
            <a:r>
              <a:rPr b="1" dirty="0" sz="3200" lang="fa-IR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  <a:r>
              <a:rPr b="1" dirty="0" sz="3200" lang="ar-SA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شماره‌بندي </a:t>
            </a:r>
            <a:r>
              <a:rPr b="1" dirty="0" sz="32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تقسيم شده است.</a:t>
            </a:r>
            <a:endParaRPr b="1" dirty="0" sz="3200" lang="en-US">
              <a:ln w="9525">
                <a:solidFill>
                  <a:schemeClr val="bg1"/>
                </a:solidFill>
                <a:prstDash val="solid"/>
              </a:ln>
              <a:effectLst>
                <a:outerShdw algn="tl" blurRad="12700" dir="2700000" dist="38100" rotWithShape="0">
                  <a:schemeClr val="bg1">
                    <a:lumMod val="5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grpSp>
        <p:nvGrpSpPr>
          <p:cNvPr id="125" name="Group 8"/>
          <p:cNvGrpSpPr/>
          <p:nvPr/>
        </p:nvGrpSpPr>
        <p:grpSpPr bwMode="auto">
          <a:xfrm>
            <a:off x="3011560" y="3732296"/>
            <a:ext cx="260885" cy="632808"/>
            <a:chOff x="1767" y="1751"/>
            <a:chExt cx="464" cy="545"/>
          </a:xfrm>
        </p:grpSpPr>
        <p:sp>
          <p:nvSpPr>
            <p:cNvPr id="1048702" name="AutoShape 6"/>
            <p:cNvSpPr>
              <a:spLocks noChangeArrowheads="1"/>
            </p:cNvSpPr>
            <p:nvPr/>
          </p:nvSpPr>
          <p:spPr bwMode="auto">
            <a:xfrm rot="20018115">
              <a:off x="2004" y="1978"/>
              <a:ext cx="227" cy="318"/>
            </a:xfrm>
            <a:prstGeom prst="downArrow">
              <a:avLst>
                <a:gd name="adj1" fmla="val 35685"/>
                <a:gd name="adj2" fmla="val 55944"/>
              </a:avLst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anchor="ctr" wrap="none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048703" name="AutoShape 7"/>
            <p:cNvSpPr>
              <a:spLocks noChangeArrowheads="1"/>
            </p:cNvSpPr>
            <p:nvPr/>
          </p:nvSpPr>
          <p:spPr bwMode="auto">
            <a:xfrm rot="9196223">
              <a:off x="1767" y="1751"/>
              <a:ext cx="227" cy="318"/>
            </a:xfrm>
            <a:prstGeom prst="downArrow">
              <a:avLst>
                <a:gd name="adj1" fmla="val 35685"/>
                <a:gd name="adj2" fmla="val 55944"/>
              </a:avLst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anchor="ctr" wrap="none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7"/>
                                        <p:tgtEl>
                                          <p:spTgt spid="10487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8"/>
                                        <p:tgtEl>
                                          <p:spTgt spid="1048701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9"/>
                                        <p:tgtEl>
                                          <p:spTgt spid="10487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0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Picture 5" descr="الصفحة المدرجة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 l="11339" t="3317" r="12778"/>
          <a:stretch>
            <a:fillRect/>
          </a:stretch>
        </p:blipFill>
        <p:spPr bwMode="auto">
          <a:xfrm>
            <a:off x="513507" y="476672"/>
            <a:ext cx="5354637" cy="5183187"/>
          </a:xfrm>
          <a:prstGeom prst="rect"/>
          <a:noFill/>
          <a:ln>
            <a:noFill/>
          </a:ln>
        </p:spPr>
      </p:pic>
      <p:sp>
        <p:nvSpPr>
          <p:cNvPr id="1048704" name="AutoShape 7"/>
          <p:cNvSpPr>
            <a:spLocks noChangeArrowheads="1"/>
          </p:cNvSpPr>
          <p:nvPr/>
        </p:nvSpPr>
        <p:spPr bwMode="auto">
          <a:xfrm rot="10800000">
            <a:off x="4359275" y="2374900"/>
            <a:ext cx="360363" cy="504825"/>
          </a:xfrm>
          <a:prstGeom prst="downArrow">
            <a:avLst>
              <a:gd name="adj1" fmla="val 35685"/>
              <a:gd name="adj2" fmla="val 55944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1048705" name="Rectangle 8"/>
          <p:cNvSpPr>
            <a:spLocks noChangeArrowheads="1"/>
          </p:cNvSpPr>
          <p:nvPr/>
        </p:nvSpPr>
        <p:spPr bwMode="auto">
          <a:xfrm>
            <a:off x="5842626" y="1943733"/>
            <a:ext cx="2016125" cy="1367160"/>
          </a:xfrm>
          <a:prstGeom prst="rect"/>
          <a:noFill/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/>
            <a:r>
              <a:rPr dirty="0" sz="4000" lang="fa-IR" err="1" smtClean="0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میلیم</a:t>
            </a:r>
            <a:r>
              <a:rPr dirty="0" sz="4000" lang="fa-IR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/>
            </a:r>
            <a:br>
              <a:rPr dirty="0" sz="4000" lang="fa-IR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</a:br>
            <a:r>
              <a:rPr dirty="0" sz="4000" lang="fa-IR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با رنگ سیاه </a:t>
            </a:r>
            <a:endParaRPr dirty="0" sz="4000" lang="en-US">
              <a:ln w="0"/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048706" name="Rectangle 9"/>
          <p:cNvSpPr>
            <a:spLocks noChangeArrowheads="1"/>
          </p:cNvSpPr>
          <p:nvPr/>
        </p:nvSpPr>
        <p:spPr bwMode="auto">
          <a:xfrm>
            <a:off x="5901774" y="4408443"/>
            <a:ext cx="2016126" cy="2087563"/>
          </a:xfrm>
          <a:prstGeom prst="rect"/>
          <a:noFill/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/>
            <a:r>
              <a:rPr dirty="0" sz="4000" lang="fa-IR">
                <a:solidFill>
                  <a:srgbClr val="FF0000"/>
                </a:solidFill>
                <a:cs typeface="PT Bold Heading" pitchFamily="2" charset="-78"/>
              </a:rPr>
              <a:t>درجه </a:t>
            </a:r>
            <a:br>
              <a:rPr dirty="0" sz="4000" lang="fa-IR">
                <a:solidFill>
                  <a:srgbClr val="FF0000"/>
                </a:solidFill>
                <a:cs typeface="PT Bold Heading" pitchFamily="2" charset="-78"/>
              </a:rPr>
            </a:br>
            <a:r>
              <a:rPr dirty="0" sz="4000" lang="fa-IR">
                <a:solidFill>
                  <a:srgbClr val="FF0000"/>
                </a:solidFill>
                <a:cs typeface="PT Bold Heading" pitchFamily="2" charset="-78"/>
              </a:rPr>
              <a:t>با رنگ قرمز </a:t>
            </a:r>
            <a:endParaRPr dirty="0" sz="4000" lang="en-US">
              <a:solidFill>
                <a:srgbClr val="FF0000"/>
              </a:solidFill>
              <a:cs typeface="PT Bold Heading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"/>
                                        <p:tgtEl>
                                          <p:spTgt spid="104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1" id="9" nodeType="afterEffect" presetClass="emph" presetID="27" presetSubtype="0" repeatCount="10000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autoRev="1" dur="1000" fill="hold" id="10"/>
                                        <p:tgtEl>
                                          <p:spTgt spid="10487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autoRev="1" dur="1000" fill="hold" id="11"/>
                                        <p:tgtEl>
                                          <p:spTgt spid="1048704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autoRev="1" dur="1000" fill="hold" id="12"/>
                                        <p:tgtEl>
                                          <p:spTgt spid="10487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autoRev="1" dur="1000" fill="hold" id="13"/>
                                        <p:tgtEl>
                                          <p:spTgt spid="10487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 nodeType="clickPar">
                      <p:stCondLst>
                        <p:cond delay="indefinite"/>
                      </p:stCondLst>
                      <p:childTnLst>
                        <p:par>
                          <p:cTn fill="hold" id="15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6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18"/>
                                        <p:tgtEl>
                                          <p:spTgt spid="10487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19"/>
                                        <p:tgtEl>
                                          <p:spTgt spid="1048705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20"/>
                                        <p:tgtEl>
                                          <p:spTgt spid="10487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0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 nodeType="clickPar">
                      <p:stCondLst>
                        <p:cond delay="indefinite"/>
                      </p:stCondLst>
                      <p:childTnLst>
                        <p:par>
                          <p:cTn fill="hold" id="2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25"/>
                                        <p:tgtEl>
                                          <p:spTgt spid="10487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26"/>
                                        <p:tgtEl>
                                          <p:spTgt spid="1048706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27"/>
                                        <p:tgtEl>
                                          <p:spTgt spid="10487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0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04" grpId="0" animBg="1"/>
      <p:bldP spid="1048704" grpId="1" animBg="1"/>
      <p:bldP spid="1048705" grpId="0"/>
      <p:bldP spid="104870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Picture 6" descr="الصفحة المدرجة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lum bright="-6000" contrast="18000"/>
          </a:blip>
          <a:srcRect l="6235" r="9404"/>
          <a:stretch>
            <a:fillRect/>
          </a:stretch>
        </p:blipFill>
        <p:spPr bwMode="auto">
          <a:xfrm>
            <a:off x="2555776" y="2132856"/>
            <a:ext cx="3960440" cy="3991419"/>
          </a:xfrm>
          <a:prstGeom prst="rect"/>
          <a:noFill/>
          <a:ln>
            <a:noFill/>
          </a:ln>
        </p:spPr>
      </p:pic>
      <p:sp>
        <p:nvSpPr>
          <p:cNvPr id="1048707" name="Rectangle 8"/>
          <p:cNvSpPr>
            <a:spLocks noChangeArrowheads="1"/>
          </p:cNvSpPr>
          <p:nvPr/>
        </p:nvSpPr>
        <p:spPr bwMode="auto">
          <a:xfrm>
            <a:off x="395536" y="620688"/>
            <a:ext cx="7365504" cy="961802"/>
          </a:xfrm>
          <a:prstGeom prst="rect"/>
          <a:noFill/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 rtl="1"/>
            <a:r>
              <a:rPr b="1" dirty="0" sz="28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تقسيم از صفر شروع و به 6400 ميليم ختم </a:t>
            </a:r>
            <a:r>
              <a:rPr b="1" dirty="0" sz="2800" lang="ar-SA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مي</a:t>
            </a:r>
            <a:r>
              <a:rPr b="1" dirty="0" sz="2800" lang="ar-SA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‌</a:t>
            </a:r>
            <a:r>
              <a:rPr b="1" dirty="0" sz="2800" lang="ar-SA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شود.هر</a:t>
            </a:r>
            <a:r>
              <a:rPr b="1" dirty="0" sz="2800" lang="fa-IR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خط</a:t>
            </a:r>
            <a:r>
              <a:rPr b="1" dirty="0" sz="2800" lang="ar-SA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  <a:r>
              <a:rPr b="1" dirty="0" sz="28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تقسيم</a:t>
            </a:r>
            <a:r>
              <a:rPr b="1" dirty="0" sz="28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‌</a:t>
            </a:r>
            <a:r>
              <a:rPr b="1" dirty="0" sz="28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بندي </a:t>
            </a:r>
            <a:r>
              <a:rPr b="1" dirty="0" sz="2800" lang="ar-SA" u="sng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20</a:t>
            </a:r>
            <a:r>
              <a:rPr b="1" dirty="0" sz="2800" lang="fa-IR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  <a:r>
              <a:rPr b="1" dirty="0" sz="2800" lang="ar-SA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ميليم </a:t>
            </a:r>
            <a:r>
              <a:rPr b="1" dirty="0" sz="28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است و شماره</a:t>
            </a:r>
            <a:r>
              <a:rPr b="1" dirty="0" sz="28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‌</a:t>
            </a:r>
            <a:r>
              <a:rPr b="1" dirty="0" sz="28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گذاري  </a:t>
            </a:r>
            <a:r>
              <a:rPr b="1" dirty="0" sz="2800" lang="ar-SA" u="sng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200</a:t>
            </a:r>
            <a:r>
              <a:rPr b="1" dirty="0" sz="2800" lang="fa-IR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  <a:r>
              <a:rPr b="1" dirty="0" sz="2800" lang="ar-SA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  <a:r>
              <a:rPr b="1" dirty="0" sz="28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است.</a:t>
            </a:r>
            <a:r>
              <a:rPr b="1" dirty="0" sz="2800" lang="en-US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7"/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8"/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9"/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0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Picture 4" descr="الصفحة المدرجة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lum contrast="18000"/>
          </a:blip>
          <a:srcRect l="10944" r="13132"/>
          <a:stretch>
            <a:fillRect/>
          </a:stretch>
        </p:blipFill>
        <p:spPr bwMode="auto">
          <a:xfrm>
            <a:off x="2501626" y="2204864"/>
            <a:ext cx="4285209" cy="4407017"/>
          </a:xfrm>
          <a:prstGeom prst="rect"/>
          <a:noFill/>
          <a:ln>
            <a:noFill/>
          </a:ln>
        </p:spPr>
      </p:pic>
      <p:sp>
        <p:nvSpPr>
          <p:cNvPr id="1048708" name="Rectangle 5"/>
          <p:cNvSpPr>
            <a:spLocks noChangeArrowheads="1"/>
          </p:cNvSpPr>
          <p:nvPr/>
        </p:nvSpPr>
        <p:spPr bwMode="auto">
          <a:xfrm>
            <a:off x="467544" y="1052736"/>
            <a:ext cx="7488237" cy="791369"/>
          </a:xfrm>
          <a:prstGeom prst="rect"/>
          <a:noFill/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/>
            <a:r>
              <a:rPr b="1" dirty="0" sz="3200" lang="fa-IR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شماره گذاری شده </a:t>
            </a:r>
            <a:r>
              <a:rPr b="1" dirty="0" sz="32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به </a:t>
            </a:r>
            <a:r>
              <a:rPr b="1" dirty="0" sz="3200" lang="ar-SA" u="sng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200</a:t>
            </a:r>
            <a:r>
              <a:rPr b="1" dirty="0" sz="32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ميليم و تقسيم</a:t>
            </a:r>
            <a:r>
              <a:rPr b="1" dirty="0" sz="32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‌</a:t>
            </a:r>
            <a:r>
              <a:rPr b="1" dirty="0" sz="32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بندي به </a:t>
            </a:r>
            <a:r>
              <a:rPr b="1" dirty="0" sz="3200" lang="ar-SA" u="sng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20</a:t>
            </a:r>
            <a:endParaRPr b="1" dirty="0" sz="3200" lang="en-US" u="sng">
              <a:ln w="9525">
                <a:solidFill>
                  <a:schemeClr val="bg1"/>
                </a:solidFill>
                <a:prstDash val="solid"/>
              </a:ln>
              <a:effectLst>
                <a:outerShdw algn="tl" blurRad="12700" dir="2700000" dist="38100" rotWithShape="0">
                  <a:schemeClr val="bg1">
                    <a:lumMod val="5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250">
        <p14:flip dir="l"/>
      </p:transition>
    </mc:Choice>
    <mc:Fallback>
      <p:transition spd="slow">
        <p:fade/>
      </p:transition>
    </mc:Fallback>
  </mc:AlternateContent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eaLnBrk="1" hangingPunct="1"/>
            <a:endParaRPr lang="en-US" smtClean="0">
              <a:cs typeface="Times New Roman" panose="02020603050405020304" pitchFamily="18" charset="0"/>
            </a:endParaRPr>
          </a:p>
        </p:txBody>
      </p:sp>
      <p:pic>
        <p:nvPicPr>
          <p:cNvPr id="2097161" name="Content Placeholder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ircle/>
  </p:transition>
  <p:timing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Picture 4" descr="الصفحة المدرجة4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521215" y="476672"/>
            <a:ext cx="8172251" cy="5816600"/>
          </a:xfrm>
          <a:prstGeom prst="rect"/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30" name="Group 11"/>
          <p:cNvGrpSpPr/>
          <p:nvPr/>
        </p:nvGrpSpPr>
        <p:grpSpPr bwMode="auto">
          <a:xfrm>
            <a:off x="2627784" y="1412776"/>
            <a:ext cx="2931467" cy="936104"/>
            <a:chOff x="2057" y="1320"/>
            <a:chExt cx="1393" cy="433"/>
          </a:xfrm>
        </p:grpSpPr>
        <p:sp>
          <p:nvSpPr>
            <p:cNvPr id="1048709" name="AutoShape 10"/>
            <p:cNvSpPr>
              <a:spLocks noChangeArrowheads="1"/>
            </p:cNvSpPr>
            <p:nvPr/>
          </p:nvSpPr>
          <p:spPr bwMode="auto">
            <a:xfrm rot="-2173037">
              <a:off x="2057" y="1637"/>
              <a:ext cx="388" cy="116"/>
            </a:xfrm>
            <a:prstGeom prst="leftArrow">
              <a:avLst>
                <a:gd name="adj1" fmla="val 38009"/>
                <a:gd name="adj2" fmla="val 23712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anchor="ctr" wrap="none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048710" name="AutoShape 9"/>
            <p:cNvSpPr>
              <a:spLocks noChangeArrowheads="1"/>
            </p:cNvSpPr>
            <p:nvPr/>
          </p:nvSpPr>
          <p:spPr bwMode="auto">
            <a:xfrm>
              <a:off x="2239" y="1320"/>
              <a:ext cx="1211" cy="26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anchor="ctr" wrap="none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1048711" name="Text Box 12"/>
          <p:cNvSpPr txBox="1">
            <a:spLocks noChangeArrowheads="1"/>
          </p:cNvSpPr>
          <p:nvPr/>
        </p:nvSpPr>
        <p:spPr bwMode="auto">
          <a:xfrm>
            <a:off x="3299976" y="1441060"/>
            <a:ext cx="1970087" cy="519112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dirty="0" sz="2800" lang="fa-IR">
                <a:ln>
                  <a:solidFill>
                    <a:schemeClr val="bg1"/>
                  </a:solidFill>
                </a:ln>
                <a:cs typeface="B Titr" panose="00000700000000000000" pitchFamily="2" charset="-78"/>
              </a:rPr>
              <a:t>بیست </a:t>
            </a:r>
            <a:r>
              <a:rPr dirty="0" sz="2800" lang="fa-IR" err="1">
                <a:ln>
                  <a:solidFill>
                    <a:schemeClr val="bg1"/>
                  </a:solidFill>
                </a:ln>
                <a:cs typeface="B Titr" panose="00000700000000000000" pitchFamily="2" charset="-78"/>
              </a:rPr>
              <a:t>میلیم</a:t>
            </a:r>
            <a:r>
              <a:rPr dirty="0" sz="2800" lang="fa-IR">
                <a:ln>
                  <a:solidFill>
                    <a:schemeClr val="bg1"/>
                  </a:solidFill>
                </a:ln>
                <a:cs typeface="B Titr" panose="00000700000000000000" pitchFamily="2" charset="-78"/>
              </a:rPr>
              <a:t> </a:t>
            </a:r>
            <a:endParaRPr dirty="0" sz="2800" lang="en-US">
              <a:ln>
                <a:solidFill>
                  <a:schemeClr val="bg1"/>
                </a:solidFill>
              </a:ln>
              <a:cs typeface="B Titr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3000">
        <p14:shred/>
      </p:transition>
    </mc:Choice>
    <mc:Fallback>
      <p:transition spd="slow">
        <p:fade/>
      </p:transition>
    </mc:Fallback>
  </mc:AlternateContent>
  <p:timing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Rectangle 6"/>
          <p:cNvSpPr>
            <a:spLocks noChangeArrowheads="1"/>
          </p:cNvSpPr>
          <p:nvPr/>
        </p:nvSpPr>
        <p:spPr bwMode="auto">
          <a:xfrm>
            <a:off x="683568" y="692696"/>
            <a:ext cx="7416824" cy="1105818"/>
          </a:xfrm>
          <a:prstGeom prst="rect"/>
          <a:noFill/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>
              <a:lnSpc>
                <a:spcPct val="150000"/>
              </a:lnSpc>
            </a:pPr>
            <a:r>
              <a:rPr b="1" dirty="0" sz="24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تقسيم‌بندي از صفر شروع مي‌شود و پايان آن 360 درجه </a:t>
            </a:r>
            <a:r>
              <a:rPr b="1" dirty="0" sz="2400" lang="ar-SA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است</a:t>
            </a:r>
            <a:r>
              <a:rPr b="1" dirty="0" sz="2400" lang="ar-LB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/>
            </a:r>
            <a:br>
              <a:rPr b="1" dirty="0" sz="2400" lang="ar-LB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</a:br>
            <a:r>
              <a:rPr b="1" dirty="0" sz="2400" lang="ar-LB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  <a:r>
              <a:rPr b="1" dirty="0" sz="2400" lang="fa-IR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و هر </a:t>
            </a:r>
            <a:r>
              <a:rPr b="1" dirty="0" sz="2400" lang="fa-IR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خط به 5  </a:t>
            </a:r>
            <a:r>
              <a:rPr b="1" dirty="0" sz="2400" lang="fa-IR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درجه تقسیم شده و </a:t>
            </a:r>
            <a:r>
              <a:rPr b="1" dirty="0" sz="2400" lang="fa-IR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20 تا 20 تا </a:t>
            </a:r>
            <a:r>
              <a:rPr b="1" dirty="0" sz="2400" lang="fa-IR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شماره بندی شده است </a:t>
            </a:r>
            <a:r>
              <a:rPr b="1" dirty="0" sz="2400" lang="ar-LB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.</a:t>
            </a:r>
            <a:endParaRPr b="1" dirty="0" sz="2400" lang="en-US">
              <a:ln w="9525">
                <a:solidFill>
                  <a:schemeClr val="bg1"/>
                </a:solidFill>
                <a:prstDash val="solid"/>
              </a:ln>
              <a:effectLst>
                <a:outerShdw algn="tl" blurRad="12700" dir="2700000" dist="38100" rotWithShape="0">
                  <a:schemeClr val="bg1">
                    <a:lumMod val="5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2097178" name="Picture 4" descr="الصفحة المدرجة5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lum contrast="12000"/>
          </a:blip>
          <a:srcRect l="12500" t="7408" r="14780" b="9906"/>
          <a:stretch>
            <a:fillRect/>
          </a:stretch>
        </p:blipFill>
        <p:spPr bwMode="auto">
          <a:xfrm>
            <a:off x="2267744" y="2132856"/>
            <a:ext cx="4320579" cy="4186173"/>
          </a:xfrm>
          <a:prstGeom prst="rect"/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600">
        <p14:prism dir="r" isContent="1" isInverted="1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7"/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8"/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9"/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Picture 4" descr="الصفحة المدرجة6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467544" y="476672"/>
            <a:ext cx="7272808" cy="5106988"/>
          </a:xfrm>
          <a:prstGeom prst="rect"/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48713" name="Text Box 7"/>
          <p:cNvSpPr txBox="1">
            <a:spLocks noChangeArrowheads="1"/>
          </p:cNvSpPr>
          <p:nvPr/>
        </p:nvSpPr>
        <p:spPr bwMode="auto">
          <a:xfrm>
            <a:off x="3202930" y="1249596"/>
            <a:ext cx="2305174" cy="523220"/>
          </a:xfrm>
          <a:prstGeom prst="rect"/>
          <a:solidFill>
            <a:schemeClr val="accent1"/>
          </a:solidFill>
          <a:ln w="9525">
            <a:solidFill>
              <a:srgbClr val="FFC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spcBef>
                <a:spcPct val="50000"/>
              </a:spcBef>
            </a:pPr>
            <a:r>
              <a:rPr dirty="0" sz="2800" lang="fa-IR">
                <a:cs typeface="2  Titr" panose="00000700000000000000" pitchFamily="2" charset="-78"/>
              </a:rPr>
              <a:t>پنج درجه </a:t>
            </a:r>
            <a:endParaRPr dirty="0" sz="2800" lang="en-US">
              <a:cs typeface="2  Titr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600">
        <p14:prism dir="r" isContent="1"/>
      </p:transition>
    </mc:Choice>
    <mc:Fallback>
      <p:transition spd="slow">
        <p:fade/>
      </p:transition>
    </mc:Fallback>
  </mc:AlternateContent>
  <p:timing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 7"/>
          <p:cNvGrpSpPr/>
          <p:nvPr/>
        </p:nvGrpSpPr>
        <p:grpSpPr bwMode="auto">
          <a:xfrm>
            <a:off x="1979712" y="1412776"/>
            <a:ext cx="4823941" cy="4680595"/>
            <a:chOff x="183" y="966"/>
            <a:chExt cx="2692" cy="2721"/>
          </a:xfrm>
        </p:grpSpPr>
        <p:pic>
          <p:nvPicPr>
            <p:cNvPr id="2097180" name="Picture 8" descr="compass pic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24000"/>
            </a:blip>
            <a:srcRect/>
            <a:stretch>
              <a:fillRect/>
            </a:stretch>
          </p:blipFill>
          <p:spPr bwMode="auto">
            <a:xfrm rot="-4899338">
              <a:off x="204" y="981"/>
              <a:ext cx="2650" cy="2692"/>
            </a:xfrm>
            <a:prstGeom prst="rect"/>
            <a:noFill/>
            <a:ln>
              <a:noFill/>
            </a:ln>
          </p:spPr>
        </p:pic>
        <p:sp>
          <p:nvSpPr>
            <p:cNvPr id="1048714" name="Oval 9"/>
            <p:cNvSpPr>
              <a:spLocks noChangeArrowheads="1"/>
            </p:cNvSpPr>
            <p:nvPr/>
          </p:nvSpPr>
          <p:spPr bwMode="auto">
            <a:xfrm>
              <a:off x="189" y="966"/>
              <a:ext cx="2676" cy="2721"/>
            </a:xfrm>
            <a:prstGeom prst="ellipse"/>
            <a:noFill/>
            <a:ln w="762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anchor="ctr" wrap="none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2000">
        <p14:ferris dir="r"/>
      </p:transition>
    </mc:Choice>
    <mc:Fallback>
      <p:transition spd="slow">
        <p:fade/>
      </p:transition>
    </mc:Fallback>
  </mc:AlternateContent>
  <p:timing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Picture 4" descr="الطوق المسنن1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lum contrast="6000"/>
          </a:blip>
          <a:srcRect l="543" t="885"/>
          <a:stretch>
            <a:fillRect/>
          </a:stretch>
        </p:blipFill>
        <p:spPr bwMode="auto">
          <a:xfrm>
            <a:off x="1692275" y="1785938"/>
            <a:ext cx="6119813" cy="3748087"/>
          </a:xfrm>
          <a:prstGeom prst="rect"/>
          <a:noFill/>
          <a:ln>
            <a:noFill/>
          </a:ln>
        </p:spPr>
      </p:pic>
      <p:sp>
        <p:nvSpPr>
          <p:cNvPr id="1048715" name="Rectangle 2"/>
          <p:cNvSpPr>
            <a:spLocks noGrp="1" noChangeArrowheads="1"/>
          </p:cNvSpPr>
          <p:nvPr>
            <p:ph type="title"/>
          </p:nvPr>
        </p:nvSpPr>
        <p:spPr>
          <a:xfrm>
            <a:off x="4752181" y="773546"/>
            <a:ext cx="2880320" cy="989734"/>
          </a:xfrm>
        </p:spPr>
        <p:txBody>
          <a:bodyPr/>
          <a:p>
            <a:pPr algn="r" eaLnBrk="1" hangingPunct="1"/>
            <a:r>
              <a:rPr b="1" dirty="0" lang="ar-SA" smtClean="0">
                <a:ln>
                  <a:solidFill>
                    <a:schemeClr val="tx1"/>
                  </a:solidFill>
                </a:ln>
                <a:cs typeface="B Titr" panose="00000700000000000000" pitchFamily="2" charset="-78"/>
              </a:rPr>
              <a:t>طوقه دندانه</a:t>
            </a:r>
            <a:r>
              <a:rPr b="1" dirty="0" lang="ar-SA" smtClean="0">
                <a:ln>
                  <a:solidFill>
                    <a:schemeClr val="tx1"/>
                  </a:solidFill>
                </a:ln>
              </a:rPr>
              <a:t>‌</a:t>
            </a:r>
            <a:r>
              <a:rPr b="1" dirty="0" lang="ar-SA" smtClean="0">
                <a:ln>
                  <a:solidFill>
                    <a:schemeClr val="tx1"/>
                  </a:solidFill>
                </a:ln>
                <a:cs typeface="B Titr" panose="00000700000000000000" pitchFamily="2" charset="-78"/>
              </a:rPr>
              <a:t>دار:</a:t>
            </a:r>
            <a:r>
              <a:rPr dirty="0" lang="en-US" smtClean="0">
                <a:ln>
                  <a:solidFill>
                    <a:schemeClr val="tx1"/>
                  </a:solidFill>
                </a:ln>
                <a:cs typeface="B Titr" panose="00000700000000000000" pitchFamily="2" charset="-78"/>
              </a:rPr>
              <a:t> </a:t>
            </a:r>
          </a:p>
        </p:txBody>
      </p:sp>
      <p:sp>
        <p:nvSpPr>
          <p:cNvPr id="1048716" name="Rectangle 3"/>
          <p:cNvSpPr>
            <a:spLocks noGrp="1" noChangeArrowheads="1"/>
          </p:cNvSpPr>
          <p:nvPr>
            <p:ph idx="1"/>
          </p:nvPr>
        </p:nvSpPr>
        <p:spPr>
          <a:xfrm>
            <a:off x="868298" y="1785938"/>
            <a:ext cx="7654429" cy="3960787"/>
          </a:xfrm>
        </p:spPr>
        <p:txBody>
          <a:bodyPr>
            <a:normAutofit/>
          </a:bodyPr>
          <a:p>
            <a:pPr algn="r" eaLnBrk="1" hangingPunct="1" rtl="1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با حركت دادن طوقه صداي </a:t>
            </a:r>
            <a:r>
              <a:rPr dirty="0" sz="2400" lang="fa-IR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ت</a:t>
            </a:r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قه شنيده مي‌شود.</a:t>
            </a:r>
          </a:p>
          <a:p>
            <a:pPr algn="r" eaLnBrk="1" hangingPunct="1" rtl="1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dirty="0" sz="2400" lang="fa-IR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ت</a:t>
            </a:r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قه مسافت ميان دو دندانه است.</a:t>
            </a:r>
          </a:p>
          <a:p>
            <a:pPr algn="r" eaLnBrk="1" hangingPunct="1" rtl="1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يك دور كامل مساوي 120 طقه است.</a:t>
            </a:r>
          </a:p>
          <a:p>
            <a:pPr algn="r" eaLnBrk="1" hangingPunct="1" rtl="1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هر</a:t>
            </a:r>
            <a:r>
              <a:rPr dirty="0" sz="2400" lang="fa-IR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 ت</a:t>
            </a:r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قه برابر 3 درجه است.</a:t>
            </a:r>
          </a:p>
          <a:p>
            <a:pPr algn="r" eaLnBrk="1" hangingPunct="1" rtl="1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حلقه </a:t>
            </a:r>
            <a:r>
              <a:rPr dirty="0" sz="2400" lang="fa-IR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( طوق ) </a:t>
            </a:r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دور صفحه شيشه‌اي قرار دارد و به روي آن خط فسفري است.</a:t>
            </a:r>
          </a:p>
          <a:p>
            <a:pPr algn="r" eaLnBrk="1" hangingPunct="1" rtl="1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sz="2400" lang="ar-SA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و </a:t>
            </a:r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براي صفر كردن قطب‌نما در شب است.</a:t>
            </a:r>
            <a:r>
              <a:rPr dirty="0" sz="2400" lang="en-US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2  Titr" panose="00000700000000000000" pitchFamily="2" charset="-78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7"/>
                                        <p:tgtEl>
                                          <p:spTgt spid="1048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8"/>
                                        <p:tgtEl>
                                          <p:spTgt spid="1048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9"/>
                                        <p:tgtEl>
                                          <p:spTgt spid="1048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14"/>
                                        <p:tgtEl>
                                          <p:spTgt spid="1048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15"/>
                                        <p:tgtEl>
                                          <p:spTgt spid="1048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16"/>
                                        <p:tgtEl>
                                          <p:spTgt spid="1048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 nodeType="clickPar">
                      <p:stCondLst>
                        <p:cond delay="indefinite"/>
                      </p:stCondLst>
                      <p:childTnLst>
                        <p:par>
                          <p:cTn fill="hold" id="1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21"/>
                                        <p:tgtEl>
                                          <p:spTgt spid="1048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22"/>
                                        <p:tgtEl>
                                          <p:spTgt spid="1048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23"/>
                                        <p:tgtEl>
                                          <p:spTgt spid="1048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 nodeType="clickPar">
                      <p:stCondLst>
                        <p:cond delay="indefinite"/>
                      </p:stCondLst>
                      <p:childTnLst>
                        <p:par>
                          <p:cTn fill="hold" id="25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6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28"/>
                                        <p:tgtEl>
                                          <p:spTgt spid="1048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29"/>
                                        <p:tgtEl>
                                          <p:spTgt spid="1048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30"/>
                                        <p:tgtEl>
                                          <p:spTgt spid="1048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 nodeType="clickPar">
                      <p:stCondLst>
                        <p:cond delay="indefinite"/>
                      </p:stCondLst>
                      <p:childTnLst>
                        <p:par>
                          <p:cTn fill="hold" id="3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3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35"/>
                                        <p:tgtEl>
                                          <p:spTgt spid="1048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36"/>
                                        <p:tgtEl>
                                          <p:spTgt spid="1048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37"/>
                                        <p:tgtEl>
                                          <p:spTgt spid="1048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8" nodeType="clickPar">
                      <p:stCondLst>
                        <p:cond delay="indefinite"/>
                      </p:stCondLst>
                      <p:childTnLst>
                        <p:par>
                          <p:cTn fill="hold" id="3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0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42"/>
                                        <p:tgtEl>
                                          <p:spTgt spid="1048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43"/>
                                        <p:tgtEl>
                                          <p:spTgt spid="1048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44"/>
                                        <p:tgtEl>
                                          <p:spTgt spid="1048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Picture 24" descr="الطوق المسنن16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lum contrast="12000"/>
          </a:blip>
          <a:srcRect l="272" t="992"/>
          <a:stretch>
            <a:fillRect/>
          </a:stretch>
        </p:blipFill>
        <p:spPr bwMode="auto">
          <a:xfrm>
            <a:off x="1187450" y="692696"/>
            <a:ext cx="7058025" cy="5761038"/>
          </a:xfrm>
          <a:prstGeom prst="rect"/>
          <a:noFill/>
          <a:ln>
            <a:noFill/>
          </a:ln>
        </p:spPr>
      </p:pic>
      <p:sp>
        <p:nvSpPr>
          <p:cNvPr id="1048717" name="Rectangle 28"/>
          <p:cNvSpPr>
            <a:spLocks noChangeArrowheads="1"/>
          </p:cNvSpPr>
          <p:nvPr/>
        </p:nvSpPr>
        <p:spPr bwMode="auto">
          <a:xfrm>
            <a:off x="2843213" y="4589463"/>
            <a:ext cx="3960812" cy="411162"/>
          </a:xfrm>
          <a:prstGeom prst="rect"/>
          <a:solidFill>
            <a:srgbClr val="FFFF9D"/>
          </a:solidFill>
          <a:ln>
            <a:noFill/>
          </a:ln>
          <a:effectLst/>
        </p:spPr>
        <p:txBody>
          <a:bodyPr anchor="ctr"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b="1" dirty="0" sz="3600" lang="fa-IR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ت</a:t>
            </a:r>
            <a:r>
              <a:rPr b="1" dirty="0" sz="36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قه مسافت ميان دو دندانه</a:t>
            </a:r>
            <a:endParaRPr b="1" dirty="0" sz="3600" lang="en-US">
              <a:ln w="9525">
                <a:solidFill>
                  <a:schemeClr val="bg1"/>
                </a:solidFill>
                <a:prstDash val="solid"/>
              </a:ln>
              <a:effectLst>
                <a:outerShdw algn="tl" blurRad="12700" dir="2700000" dist="38100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600">
        <p14:prism dir="r" isContent="1"/>
      </p:transition>
    </mc:Choice>
    <mc:Fallback>
      <p:transition spd="slow">
        <p:fade/>
      </p:transition>
    </mc:Fallback>
  </mc:AlternateContent>
  <p:timing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3" name="Picture 6" descr="الطوق المسنن71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lum contrast="12000"/>
          </a:blip>
          <a:srcRect t="661"/>
          <a:stretch>
            <a:fillRect/>
          </a:stretch>
        </p:blipFill>
        <p:spPr bwMode="auto">
          <a:xfrm>
            <a:off x="1042988" y="519113"/>
            <a:ext cx="7272337" cy="5954712"/>
          </a:xfrm>
          <a:prstGeom prst="rect"/>
          <a:noFill/>
          <a:ln>
            <a:noFill/>
          </a:ln>
        </p:spPr>
      </p:pic>
      <p:sp>
        <p:nvSpPr>
          <p:cNvPr id="1048718" name="Text Box 8"/>
          <p:cNvSpPr txBox="1">
            <a:spLocks noChangeArrowheads="1"/>
          </p:cNvSpPr>
          <p:nvPr/>
        </p:nvSpPr>
        <p:spPr bwMode="auto">
          <a:xfrm>
            <a:off x="2771775" y="4443834"/>
            <a:ext cx="4032250" cy="641350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b="1" dirty="0" sz="36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يك دور كامل 120 </a:t>
            </a:r>
            <a:r>
              <a:rPr b="1" dirty="0" sz="3600" lang="fa-IR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ت</a:t>
            </a:r>
            <a:r>
              <a:rPr b="1" dirty="0" sz="3600" lang="ar-SA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قه</a:t>
            </a:r>
            <a:r>
              <a:rPr b="1" dirty="0" sz="3600" lang="en-US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4" name="Picture 4" descr="الطوق المسنن8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lum contrast="12000"/>
          </a:blip>
          <a:srcRect l="273" t="661"/>
          <a:stretch>
            <a:fillRect/>
          </a:stretch>
        </p:blipFill>
        <p:spPr bwMode="auto">
          <a:xfrm>
            <a:off x="971550" y="485775"/>
            <a:ext cx="7200900" cy="5911850"/>
          </a:xfrm>
          <a:prstGeom prst="rect"/>
          <a:noFill/>
          <a:ln>
            <a:noFill/>
          </a:ln>
        </p:spPr>
      </p:pic>
      <p:sp>
        <p:nvSpPr>
          <p:cNvPr id="1048719" name="Text Box 6"/>
          <p:cNvSpPr txBox="1">
            <a:spLocks noChangeArrowheads="1"/>
          </p:cNvSpPr>
          <p:nvPr/>
        </p:nvSpPr>
        <p:spPr bwMode="auto">
          <a:xfrm>
            <a:off x="2555777" y="1196975"/>
            <a:ext cx="1944216" cy="528638"/>
          </a:xfrm>
          <a:prstGeom prst="rect"/>
          <a:solidFill>
            <a:srgbClr val="FFCC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b="1" dirty="0" sz="2800" lang="fa-IR">
                <a:cs typeface="B Nazanin" panose="00000400000000000000" pitchFamily="2" charset="-78"/>
              </a:rPr>
              <a:t>سه درجه </a:t>
            </a:r>
            <a:endParaRPr b="1" dirty="0" sz="2800" lang="en-US">
              <a:cs typeface="B Nazanin" panose="00000400000000000000" pitchFamily="2" charset="-78"/>
            </a:endParaRPr>
          </a:p>
        </p:txBody>
      </p:sp>
    </p:spTree>
  </p:cSld>
  <p:clrMapOvr>
    <a:masterClrMapping/>
  </p:clrMapOvr>
  <p:transition spd="slow">
    <p:checker/>
  </p:transition>
  <p:timing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oup 13"/>
          <p:cNvGrpSpPr/>
          <p:nvPr/>
        </p:nvGrpSpPr>
        <p:grpSpPr bwMode="auto">
          <a:xfrm>
            <a:off x="852488" y="461963"/>
            <a:ext cx="7535862" cy="6191250"/>
            <a:chOff x="537" y="291"/>
            <a:chExt cx="4747" cy="3900"/>
          </a:xfrm>
        </p:grpSpPr>
        <p:pic>
          <p:nvPicPr>
            <p:cNvPr id="2097185" name="Picture 8" descr="الطوق المسنن9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1"/>
            <a:srcRect l="356" t="653" r="711"/>
            <a:stretch>
              <a:fillRect/>
            </a:stretch>
          </p:blipFill>
          <p:spPr bwMode="auto">
            <a:xfrm>
              <a:off x="537" y="291"/>
              <a:ext cx="4747" cy="3900"/>
            </a:xfrm>
            <a:prstGeom prst="rect"/>
            <a:noFill/>
            <a:ln>
              <a:noFill/>
            </a:ln>
          </p:spPr>
        </p:pic>
        <p:sp>
          <p:nvSpPr>
            <p:cNvPr id="1048720" name="Text Box 9"/>
            <p:cNvSpPr txBox="1">
              <a:spLocks noChangeArrowheads="1"/>
            </p:cNvSpPr>
            <p:nvPr/>
          </p:nvSpPr>
          <p:spPr bwMode="auto">
            <a:xfrm>
              <a:off x="2608" y="1661"/>
              <a:ext cx="1724" cy="365"/>
            </a:xfrm>
            <a:prstGeom prst="rect"/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b="1" dirty="0" sz="3200" lang="fa-IR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algn="tl" blurRad="38100" dir="5400000" dist="22860" rotWithShape="0">
                      <a:srgbClr val="000000">
                        <a:alpha val="30000"/>
                      </a:srgbClr>
                    </a:outerShdw>
                  </a:effectLst>
                  <a:cs typeface="PT Bold Heading" pitchFamily="2" charset="-78"/>
                </a:rPr>
                <a:t>خط </a:t>
              </a:r>
              <a:r>
                <a:rPr b="1" dirty="0" sz="3200" lang="fa-IR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algn="tl" blurRad="38100" dir="5400000" dist="22860" rotWithShape="0">
                      <a:srgbClr val="000000">
                        <a:alpha val="30000"/>
                      </a:srgbClr>
                    </a:outerShdw>
                  </a:effectLst>
                  <a:cs typeface="PT Bold Heading" pitchFamily="2" charset="-78"/>
                </a:rPr>
                <a:t>فسفری</a:t>
              </a:r>
              <a:r>
                <a:rPr b="1" dirty="0" sz="3200" lang="fa-IR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algn="tl" blurRad="38100" dir="5400000" dist="22860" rotWithShape="0">
                      <a:srgbClr val="000000">
                        <a:alpha val="30000"/>
                      </a:srgbClr>
                    </a:outerShdw>
                  </a:effectLst>
                  <a:cs typeface="PT Bold Heading" pitchFamily="2" charset="-78"/>
                </a:rPr>
                <a:t> </a:t>
              </a:r>
              <a:endParaRPr b="1" dirty="0" sz="3200"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1048721" name="AutoShape 10"/>
          <p:cNvSpPr>
            <a:spLocks noChangeArrowheads="1"/>
          </p:cNvSpPr>
          <p:nvPr/>
        </p:nvSpPr>
        <p:spPr bwMode="auto">
          <a:xfrm rot="-5400000">
            <a:off x="4718050" y="1995488"/>
            <a:ext cx="457200" cy="571500"/>
          </a:xfrm>
          <a:prstGeom prst="downArrow">
            <a:avLst>
              <a:gd name="adj1" fmla="val 35417"/>
              <a:gd name="adj2" fmla="val 63889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600">
        <p14:prism dir="r" isInverted="1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mph" presetID="27" presetSubtype="0" repeatCount="10000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autoRev="1" dur="1000" fill="hold" id="6"/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autoRev="1" dur="1000" fill="hold" id="7"/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autoRev="1" dur="1000" fill="hold" id="8"/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autoRev="1" dur="1000" fill="hold" id="9"/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6" name="Picture 15" descr="الخط الأسود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 l="1033" t="1257"/>
          <a:stretch>
            <a:fillRect/>
          </a:stretch>
        </p:blipFill>
        <p:spPr bwMode="auto">
          <a:xfrm>
            <a:off x="2483768" y="2060848"/>
            <a:ext cx="4741258" cy="3888432"/>
          </a:xfrm>
          <a:prstGeom prst="rect"/>
          <a:noFill/>
          <a:ln>
            <a:noFill/>
          </a:ln>
        </p:spPr>
      </p:pic>
      <p:sp>
        <p:nvSpPr>
          <p:cNvPr id="1048728" name="Rectangle 13"/>
          <p:cNvSpPr>
            <a:spLocks noGrp="1" noChangeArrowheads="1"/>
          </p:cNvSpPr>
          <p:nvPr>
            <p:ph sz="half" idx="1"/>
          </p:nvPr>
        </p:nvSpPr>
        <p:spPr>
          <a:xfrm>
            <a:off x="611560" y="548681"/>
            <a:ext cx="7986092" cy="1152128"/>
          </a:xfrm>
        </p:spPr>
        <p:txBody>
          <a:bodyPr>
            <a:normAutofit fontScale="83333" lnSpcReduction="20000"/>
          </a:bodyPr>
          <a:p>
            <a:pPr algn="just" eaLnBrk="1" hangingPunct="1" rtl="1"/>
            <a:r>
              <a:rPr b="1" dirty="0" sz="360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Nazanin" panose="00000400000000000000" pitchFamily="2" charset="-78"/>
              </a:rPr>
              <a:t>خط سياه بر روي صفحه شيشه</a:t>
            </a:r>
            <a:r>
              <a:rPr b="1" dirty="0" sz="360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‌</a:t>
            </a:r>
            <a:r>
              <a:rPr b="1" dirty="0" sz="360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Nazanin" panose="00000400000000000000" pitchFamily="2" charset="-78"/>
              </a:rPr>
              <a:t>اي ثابت مي</a:t>
            </a:r>
            <a:r>
              <a:rPr b="1" dirty="0" sz="360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‌</a:t>
            </a:r>
            <a:r>
              <a:rPr b="1" dirty="0" sz="360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Nazanin" panose="00000400000000000000" pitchFamily="2" charset="-78"/>
              </a:rPr>
              <a:t>باشد.</a:t>
            </a:r>
            <a:r>
              <a:rPr b="1" dirty="0" sz="3600" lang="en-US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b="1" dirty="0" sz="360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Nazanin" panose="00000400000000000000" pitchFamily="2" charset="-78"/>
              </a:rPr>
              <a:t>اين خط در امتداد تار مويي و دو نقطه فسفري است.</a:t>
            </a:r>
            <a:r>
              <a:rPr b="1" dirty="0" sz="3600" lang="en-US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b="1" dirty="0" sz="360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Nazanin" panose="00000400000000000000" pitchFamily="2" charset="-78"/>
              </a:rPr>
              <a:t>اين خط نشان خواندن ارقام است.</a:t>
            </a:r>
            <a:r>
              <a:rPr b="1" dirty="0" sz="3600" lang="en-US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Nazanin" panose="00000400000000000000" pitchFamily="2" charset="-78"/>
              </a:rPr>
              <a:t>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7"/>
                                        <p:tgtEl>
                                          <p:spTgt spid="1048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8"/>
                                        <p:tgtEl>
                                          <p:spTgt spid="1048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9"/>
                                        <p:tgtEl>
                                          <p:spTgt spid="1048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fill="hold" id="11" nodeType="after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2000" id="13"/>
                                        <p:tgtEl>
                                          <p:spTgt spid="209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2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17463" y="0"/>
            <a:ext cx="9109075" cy="6858000"/>
          </a:xfrm>
          <a:prstGeom prst="rect"/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>
        <p14:flash/>
      </p:transition>
    </mc:Choice>
    <mc:Fallback>
      <p:transition spd="slow">
        <p:fade/>
      </p:transition>
    </mc:Fallback>
  </mc:AlternateContent>
  <p:timing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</p:bgPr>
    </p:bg>
    <p:spTree>
      <p:nvGrpSpPr>
        <p:cNvPr id="1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Rectangle 16"/>
          <p:cNvSpPr>
            <a:spLocks noGrp="1" noChangeArrowheads="1"/>
          </p:cNvSpPr>
          <p:nvPr>
            <p:ph type="title"/>
          </p:nvPr>
        </p:nvSpPr>
        <p:spPr>
          <a:xfrm>
            <a:off x="5076056" y="892306"/>
            <a:ext cx="2637642" cy="709865"/>
          </a:xfrm>
        </p:spPr>
        <p:txBody>
          <a:bodyPr/>
          <a:p>
            <a:pPr algn="r" eaLnBrk="1" hangingPunct="1"/>
            <a:r>
              <a:rPr b="1" dirty="0" sz="4800" lang="fa-IR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خط کش :</a:t>
            </a:r>
            <a:endParaRPr b="1" dirty="0" sz="4800" lang="en-US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algn="tl" blurRad="12700" dir="2700000" dist="38100" rotWithShape="0">
                  <a:schemeClr val="bg1">
                    <a:lumMod val="5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048730" name="Rectangle 14"/>
          <p:cNvSpPr>
            <a:spLocks noGrp="1" noChangeArrowheads="1"/>
          </p:cNvSpPr>
          <p:nvPr>
            <p:ph idx="1"/>
          </p:nvPr>
        </p:nvSpPr>
        <p:spPr>
          <a:xfrm>
            <a:off x="611560" y="2276872"/>
            <a:ext cx="7849245" cy="3096369"/>
          </a:xfrm>
        </p:spPr>
        <p:txBody>
          <a:bodyPr>
            <a:noAutofit/>
          </a:bodyPr>
          <a:p>
            <a:pPr algn="r" eaLnBrk="1" hangingPunct="1" rtl="1"/>
            <a:r>
              <a:rPr dirty="0" sz="2800" lang="ar-SA" smtClean="0">
                <a:solidFill>
                  <a:schemeClr val="tx1"/>
                </a:solidFill>
                <a:cs typeface="B Nazanin" panose="00000400000000000000" pitchFamily="2" charset="-78"/>
              </a:rPr>
              <a:t>مقياس خط‌كش</a:t>
            </a:r>
            <a:r>
              <a:rPr dirty="0" sz="2800" lang="en-US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dirty="0" sz="2800" lang="fa-IR" smtClean="0">
                <a:solidFill>
                  <a:schemeClr val="tx1"/>
                </a:solidFill>
                <a:cs typeface="B Nazanin" panose="00000400000000000000" pitchFamily="2" charset="-78"/>
              </a:rPr>
              <a:t>50000/1</a:t>
            </a:r>
            <a:r>
              <a:rPr dirty="0" sz="2800" lang="ar-SA" smtClean="0">
                <a:solidFill>
                  <a:schemeClr val="tx1"/>
                </a:solidFill>
                <a:cs typeface="B Nazanin" panose="00000400000000000000" pitchFamily="2" charset="-78"/>
              </a:rPr>
              <a:t> مي‌باشد.</a:t>
            </a:r>
          </a:p>
          <a:p>
            <a:pPr algn="r" eaLnBrk="1" hangingPunct="1" rtl="1"/>
            <a:r>
              <a:rPr dirty="0" sz="2800" lang="ar-SA" smtClean="0">
                <a:solidFill>
                  <a:schemeClr val="tx1"/>
                </a:solidFill>
                <a:cs typeface="B Nazanin" panose="00000400000000000000" pitchFamily="2" charset="-78"/>
              </a:rPr>
              <a:t>و براي مقياس مسافت‌هاي نقشه تا 12 سانتي‌متر به‌كار مي‌رود.</a:t>
            </a:r>
          </a:p>
          <a:p>
            <a:pPr algn="r" eaLnBrk="1" hangingPunct="1" rtl="1"/>
            <a:r>
              <a:rPr dirty="0" sz="2800" lang="ar-SA" smtClean="0">
                <a:solidFill>
                  <a:schemeClr val="tx1"/>
                </a:solidFill>
                <a:cs typeface="B Nazanin" panose="00000400000000000000" pitchFamily="2" charset="-78"/>
              </a:rPr>
              <a:t>خط‌كش به اجزاي بزرگي تقسيم شده و هر جزء مساوي يك كيلومتر است.</a:t>
            </a:r>
          </a:p>
          <a:p>
            <a:pPr algn="r" eaLnBrk="1" hangingPunct="1" rtl="1"/>
            <a:r>
              <a:rPr dirty="0" sz="2800" lang="ar-SA" smtClean="0">
                <a:solidFill>
                  <a:schemeClr val="tx1"/>
                </a:solidFill>
                <a:cs typeface="B Nazanin" panose="00000400000000000000" pitchFamily="2" charset="-78"/>
              </a:rPr>
              <a:t>همچنين به اجزاي كوچكي تقسيم شده كه هر جزء برابر 100 متر مي‌باشد.</a:t>
            </a:r>
            <a:r>
              <a:rPr dirty="0" sz="2800" lang="en-US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7"/>
                                        <p:tgtEl>
                                          <p:spTgt spid="104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8"/>
                                        <p:tgtEl>
                                          <p:spTgt spid="104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9"/>
                                        <p:tgtEl>
                                          <p:spTgt spid="104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14"/>
                                        <p:tgtEl>
                                          <p:spTgt spid="1048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15"/>
                                        <p:tgtEl>
                                          <p:spTgt spid="1048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16"/>
                                        <p:tgtEl>
                                          <p:spTgt spid="1048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 nodeType="clickPar">
                      <p:stCondLst>
                        <p:cond delay="indefinite"/>
                      </p:stCondLst>
                      <p:childTnLst>
                        <p:par>
                          <p:cTn fill="hold" id="1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21"/>
                                        <p:tgtEl>
                                          <p:spTgt spid="1048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22"/>
                                        <p:tgtEl>
                                          <p:spTgt spid="1048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23"/>
                                        <p:tgtEl>
                                          <p:spTgt spid="1048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 nodeType="clickPar">
                      <p:stCondLst>
                        <p:cond delay="indefinite"/>
                      </p:stCondLst>
                      <p:childTnLst>
                        <p:par>
                          <p:cTn fill="hold" id="25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6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28"/>
                                        <p:tgtEl>
                                          <p:spTgt spid="1048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29"/>
                                        <p:tgtEl>
                                          <p:spTgt spid="1048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30"/>
                                        <p:tgtEl>
                                          <p:spTgt spid="1048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3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4"/>
          <p:cNvGrpSpPr/>
          <p:nvPr/>
        </p:nvGrpSpPr>
        <p:grpSpPr bwMode="auto">
          <a:xfrm>
            <a:off x="36513" y="1125538"/>
            <a:ext cx="9144000" cy="3960812"/>
            <a:chOff x="0" y="1389"/>
            <a:chExt cx="5760" cy="2495"/>
          </a:xfrm>
        </p:grpSpPr>
        <p:pic>
          <p:nvPicPr>
            <p:cNvPr id="2097187" name="Picture 5" descr="حامل العدسة2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1">
              <a:lum contrast="12000"/>
            </a:blip>
            <a:srcRect l="1891" t="14363" r="945" b="34055"/>
            <a:stretch>
              <a:fillRect/>
            </a:stretch>
          </p:blipFill>
          <p:spPr bwMode="auto">
            <a:xfrm>
              <a:off x="0" y="1389"/>
              <a:ext cx="5760" cy="2495"/>
            </a:xfrm>
            <a:prstGeom prst="rect"/>
            <a:noFill/>
            <a:ln>
              <a:noFill/>
            </a:ln>
          </p:spPr>
        </p:pic>
        <p:sp>
          <p:nvSpPr>
            <p:cNvPr id="1048731" name="Rectangle 6"/>
            <p:cNvSpPr>
              <a:spLocks noChangeArrowheads="1"/>
            </p:cNvSpPr>
            <p:nvPr/>
          </p:nvSpPr>
          <p:spPr bwMode="auto">
            <a:xfrm>
              <a:off x="3243" y="1497"/>
              <a:ext cx="771" cy="545"/>
            </a:xfrm>
            <a:prstGeom prst="rect"/>
            <a:solidFill>
              <a:schemeClr val="bg1"/>
            </a:solidFill>
            <a:ln w="9525">
              <a:solidFill>
                <a:srgbClr val="FFFFFF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anchor="ctr" wrap="none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1048732" name="Oval 7"/>
          <p:cNvSpPr>
            <a:spLocks noChangeArrowheads="1"/>
          </p:cNvSpPr>
          <p:nvPr/>
        </p:nvSpPr>
        <p:spPr bwMode="auto">
          <a:xfrm>
            <a:off x="2962275" y="4183063"/>
            <a:ext cx="2016125" cy="360362"/>
          </a:xfrm>
          <a:prstGeom prst="ellipse"/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anchor="ctr"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1048733" name="Line 10"/>
          <p:cNvSpPr>
            <a:spLocks noChangeShapeType="1"/>
          </p:cNvSpPr>
          <p:nvPr/>
        </p:nvSpPr>
        <p:spPr bwMode="auto">
          <a:xfrm>
            <a:off x="620713" y="4935538"/>
            <a:ext cx="0" cy="504825"/>
          </a:xfrm>
          <a:prstGeom prst="line"/>
          <a:noFill/>
          <a:ln w="28575">
            <a:solidFill>
              <a:srgbClr val="0000FF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34" name="Line 11"/>
          <p:cNvSpPr>
            <a:spLocks noChangeShapeType="1"/>
          </p:cNvSpPr>
          <p:nvPr/>
        </p:nvSpPr>
        <p:spPr bwMode="auto">
          <a:xfrm>
            <a:off x="7464425" y="4938713"/>
            <a:ext cx="0" cy="504825"/>
          </a:xfrm>
          <a:prstGeom prst="line"/>
          <a:noFill/>
          <a:ln w="28575">
            <a:solidFill>
              <a:srgbClr val="0000FF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35" name="Line 12"/>
          <p:cNvSpPr>
            <a:spLocks noChangeShapeType="1"/>
          </p:cNvSpPr>
          <p:nvPr/>
        </p:nvSpPr>
        <p:spPr bwMode="auto">
          <a:xfrm>
            <a:off x="611188" y="5300663"/>
            <a:ext cx="6840537" cy="0"/>
          </a:xfrm>
          <a:prstGeom prst="line"/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36" name="Text Box 13"/>
          <p:cNvSpPr txBox="1">
            <a:spLocks noChangeArrowheads="1"/>
          </p:cNvSpPr>
          <p:nvPr/>
        </p:nvSpPr>
        <p:spPr bwMode="auto">
          <a:xfrm>
            <a:off x="3362325" y="5316538"/>
            <a:ext cx="1368425" cy="396875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b="1" sz="2000" lang="en-US"/>
              <a:t>12cm</a:t>
            </a:r>
          </a:p>
        </p:txBody>
      </p:sp>
      <p:sp>
        <p:nvSpPr>
          <p:cNvPr id="1048737" name="Line 14"/>
          <p:cNvSpPr>
            <a:spLocks noChangeShapeType="1"/>
          </p:cNvSpPr>
          <p:nvPr/>
        </p:nvSpPr>
        <p:spPr bwMode="auto">
          <a:xfrm>
            <a:off x="1757363" y="4935538"/>
            <a:ext cx="0" cy="504825"/>
          </a:xfrm>
          <a:prstGeom prst="line"/>
          <a:noFill/>
          <a:ln w="28575">
            <a:solidFill>
              <a:srgbClr val="0000FF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38" name="Line 15"/>
          <p:cNvSpPr>
            <a:spLocks noChangeShapeType="1"/>
          </p:cNvSpPr>
          <p:nvPr/>
        </p:nvSpPr>
        <p:spPr bwMode="auto">
          <a:xfrm>
            <a:off x="2901950" y="4935538"/>
            <a:ext cx="0" cy="504825"/>
          </a:xfrm>
          <a:prstGeom prst="line"/>
          <a:noFill/>
          <a:ln w="28575">
            <a:solidFill>
              <a:srgbClr val="0000FF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39" name="Line 16"/>
          <p:cNvSpPr>
            <a:spLocks noChangeShapeType="1"/>
          </p:cNvSpPr>
          <p:nvPr/>
        </p:nvSpPr>
        <p:spPr bwMode="auto">
          <a:xfrm>
            <a:off x="4014788" y="4935538"/>
            <a:ext cx="0" cy="504825"/>
          </a:xfrm>
          <a:prstGeom prst="line"/>
          <a:noFill/>
          <a:ln w="28575">
            <a:solidFill>
              <a:srgbClr val="0000FF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40" name="Line 17"/>
          <p:cNvSpPr>
            <a:spLocks noChangeShapeType="1"/>
          </p:cNvSpPr>
          <p:nvPr/>
        </p:nvSpPr>
        <p:spPr bwMode="auto">
          <a:xfrm>
            <a:off x="5207000" y="4935538"/>
            <a:ext cx="0" cy="504825"/>
          </a:xfrm>
          <a:prstGeom prst="line"/>
          <a:noFill/>
          <a:ln w="28575">
            <a:solidFill>
              <a:srgbClr val="0000FF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41" name="Line 18"/>
          <p:cNvSpPr>
            <a:spLocks noChangeShapeType="1"/>
          </p:cNvSpPr>
          <p:nvPr/>
        </p:nvSpPr>
        <p:spPr bwMode="auto">
          <a:xfrm>
            <a:off x="6319838" y="4935538"/>
            <a:ext cx="0" cy="504825"/>
          </a:xfrm>
          <a:prstGeom prst="line"/>
          <a:noFill/>
          <a:ln w="28575">
            <a:solidFill>
              <a:srgbClr val="0000FF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42" name="Freeform 21"/>
          <p:cNvSpPr/>
          <p:nvPr/>
        </p:nvSpPr>
        <p:spPr bwMode="auto">
          <a:xfrm>
            <a:off x="5229225" y="5299075"/>
            <a:ext cx="1063625" cy="219075"/>
          </a:xfrm>
          <a:custGeom>
            <a:avLst/>
            <a:gdLst>
              <a:gd name="T0" fmla="*/ 0 w 670"/>
              <a:gd name="T1" fmla="*/ 2520950 h 138"/>
              <a:gd name="T2" fmla="*/ 1688504688 w 670"/>
              <a:gd name="T3" fmla="*/ 0 h 138"/>
              <a:gd name="T4" fmla="*/ 1174392813 w 670"/>
              <a:gd name="T5" fmla="*/ 347781563 h 13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0" h="138">
                <a:moveTo>
                  <a:pt x="0" y="1"/>
                </a:moveTo>
                <a:lnTo>
                  <a:pt x="670" y="0"/>
                </a:lnTo>
                <a:lnTo>
                  <a:pt x="466" y="138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43" name="Text Box 22"/>
          <p:cNvSpPr txBox="1">
            <a:spLocks noChangeArrowheads="1"/>
          </p:cNvSpPr>
          <p:nvPr/>
        </p:nvSpPr>
        <p:spPr bwMode="auto">
          <a:xfrm>
            <a:off x="4984750" y="5319713"/>
            <a:ext cx="1368425" cy="396875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b="1" sz="2000" lang="en-US"/>
              <a:t>1km</a:t>
            </a:r>
          </a:p>
        </p:txBody>
      </p:sp>
      <p:sp>
        <p:nvSpPr>
          <p:cNvPr id="1048744" name="Line 23"/>
          <p:cNvSpPr>
            <a:spLocks noChangeShapeType="1"/>
          </p:cNvSpPr>
          <p:nvPr/>
        </p:nvSpPr>
        <p:spPr bwMode="auto">
          <a:xfrm>
            <a:off x="1870075" y="4937125"/>
            <a:ext cx="0" cy="287338"/>
          </a:xfrm>
          <a:prstGeom prst="line"/>
          <a:noFill/>
          <a:ln w="1905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45" name="Line 24"/>
          <p:cNvSpPr>
            <a:spLocks noChangeShapeType="1"/>
          </p:cNvSpPr>
          <p:nvPr/>
        </p:nvSpPr>
        <p:spPr bwMode="auto">
          <a:xfrm>
            <a:off x="1984375" y="4938713"/>
            <a:ext cx="0" cy="287337"/>
          </a:xfrm>
          <a:prstGeom prst="line"/>
          <a:noFill/>
          <a:ln w="1905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46" name="Line 25"/>
          <p:cNvSpPr>
            <a:spLocks noChangeShapeType="1"/>
          </p:cNvSpPr>
          <p:nvPr/>
        </p:nvSpPr>
        <p:spPr bwMode="auto">
          <a:xfrm>
            <a:off x="2098675" y="4937125"/>
            <a:ext cx="0" cy="287338"/>
          </a:xfrm>
          <a:prstGeom prst="line"/>
          <a:noFill/>
          <a:ln w="1905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47" name="Line 26"/>
          <p:cNvSpPr>
            <a:spLocks noChangeShapeType="1"/>
          </p:cNvSpPr>
          <p:nvPr/>
        </p:nvSpPr>
        <p:spPr bwMode="auto">
          <a:xfrm>
            <a:off x="2211388" y="4937125"/>
            <a:ext cx="0" cy="287338"/>
          </a:xfrm>
          <a:prstGeom prst="line"/>
          <a:noFill/>
          <a:ln w="1905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48" name="Line 27"/>
          <p:cNvSpPr>
            <a:spLocks noChangeShapeType="1"/>
          </p:cNvSpPr>
          <p:nvPr/>
        </p:nvSpPr>
        <p:spPr bwMode="auto">
          <a:xfrm>
            <a:off x="2325688" y="4937125"/>
            <a:ext cx="0" cy="287338"/>
          </a:xfrm>
          <a:prstGeom prst="line"/>
          <a:noFill/>
          <a:ln w="1905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49" name="Line 28"/>
          <p:cNvSpPr>
            <a:spLocks noChangeShapeType="1"/>
          </p:cNvSpPr>
          <p:nvPr/>
        </p:nvSpPr>
        <p:spPr bwMode="auto">
          <a:xfrm>
            <a:off x="2441575" y="4937125"/>
            <a:ext cx="0" cy="287338"/>
          </a:xfrm>
          <a:prstGeom prst="line"/>
          <a:noFill/>
          <a:ln w="1905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50" name="Line 29"/>
          <p:cNvSpPr>
            <a:spLocks noChangeShapeType="1"/>
          </p:cNvSpPr>
          <p:nvPr/>
        </p:nvSpPr>
        <p:spPr bwMode="auto">
          <a:xfrm>
            <a:off x="2557463" y="4937125"/>
            <a:ext cx="0" cy="287338"/>
          </a:xfrm>
          <a:prstGeom prst="line"/>
          <a:noFill/>
          <a:ln w="1905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51" name="Line 30"/>
          <p:cNvSpPr>
            <a:spLocks noChangeShapeType="1"/>
          </p:cNvSpPr>
          <p:nvPr/>
        </p:nvSpPr>
        <p:spPr bwMode="auto">
          <a:xfrm>
            <a:off x="2665413" y="4937125"/>
            <a:ext cx="0" cy="287338"/>
          </a:xfrm>
          <a:prstGeom prst="line"/>
          <a:noFill/>
          <a:ln w="1905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52" name="Line 31"/>
          <p:cNvSpPr>
            <a:spLocks noChangeShapeType="1"/>
          </p:cNvSpPr>
          <p:nvPr/>
        </p:nvSpPr>
        <p:spPr bwMode="auto">
          <a:xfrm>
            <a:off x="2781300" y="4937125"/>
            <a:ext cx="0" cy="287338"/>
          </a:xfrm>
          <a:prstGeom prst="line"/>
          <a:noFill/>
          <a:ln w="1905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53" name="Freeform 33"/>
          <p:cNvSpPr/>
          <p:nvPr/>
        </p:nvSpPr>
        <p:spPr bwMode="auto">
          <a:xfrm>
            <a:off x="2487613" y="5241925"/>
            <a:ext cx="184150" cy="192088"/>
          </a:xfrm>
          <a:custGeom>
            <a:avLst/>
            <a:gdLst>
              <a:gd name="T0" fmla="*/ 88206263 w 116"/>
              <a:gd name="T1" fmla="*/ 2520957 h 121"/>
              <a:gd name="T2" fmla="*/ 292338125 w 116"/>
              <a:gd name="T3" fmla="*/ 0 h 121"/>
              <a:gd name="T4" fmla="*/ 0 w 116"/>
              <a:gd name="T5" fmla="*/ 304940494 h 1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" h="121">
                <a:moveTo>
                  <a:pt x="35" y="1"/>
                </a:moveTo>
                <a:lnTo>
                  <a:pt x="116" y="0"/>
                </a:lnTo>
                <a:lnTo>
                  <a:pt x="0" y="121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54" name="Text Box 34"/>
          <p:cNvSpPr txBox="1">
            <a:spLocks noChangeArrowheads="1"/>
          </p:cNvSpPr>
          <p:nvPr/>
        </p:nvSpPr>
        <p:spPr bwMode="auto">
          <a:xfrm>
            <a:off x="1619250" y="5314950"/>
            <a:ext cx="1368425" cy="396875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b="1" sz="2000" lang="en-US"/>
              <a:t>100m</a:t>
            </a:r>
          </a:p>
        </p:txBody>
      </p:sp>
      <p:sp>
        <p:nvSpPr>
          <p:cNvPr id="1048755" name="AutoShape 8"/>
          <p:cNvSpPr>
            <a:spLocks noChangeArrowheads="1"/>
          </p:cNvSpPr>
          <p:nvPr/>
        </p:nvSpPr>
        <p:spPr bwMode="auto">
          <a:xfrm rot="10800000">
            <a:off x="3802063" y="4627563"/>
            <a:ext cx="457200" cy="571500"/>
          </a:xfrm>
          <a:prstGeom prst="downArrow">
            <a:avLst>
              <a:gd name="adj1" fmla="val 35417"/>
              <a:gd name="adj2" fmla="val 63889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mph" presetID="27" presetSubtype="0" repeatCount="10000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autoRev="1" dur="1000" fill="hold" id="6"/>
                                        <p:tgtEl>
                                          <p:spTgt spid="10487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autoRev="1" dur="1000" fill="hold" id="7"/>
                                        <p:tgtEl>
                                          <p:spTgt spid="1048755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autoRev="1" dur="1000" fill="hold" id="8"/>
                                        <p:tgtEl>
                                          <p:spTgt spid="10487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autoRev="1" dur="1000" fill="hold" id="9"/>
                                        <p:tgtEl>
                                          <p:spTgt spid="10487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2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4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6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afterEffect" presetClass="entr" presetID="14" presetSubtype="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dur="500" id="19"/>
                                        <p:tgtEl>
                                          <p:spTgt spid="104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0" nodeType="withEffect" presetClass="entr" presetID="14" presetSubtype="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dur="500" id="22"/>
                                        <p:tgtEl>
                                          <p:spTgt spid="1048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3" nodeType="withEffect" presetClass="entr" presetID="14" presetSubtype="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dur="500" id="25"/>
                                        <p:tgtEl>
                                          <p:spTgt spid="104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6" nodeType="withEffect" presetClass="entr" presetID="14" presetSubtype="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dur="500" id="28"/>
                                        <p:tgtEl>
                                          <p:spTgt spid="104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 nodeType="clickPar">
                      <p:stCondLst>
                        <p:cond delay="indefinite"/>
                      </p:stCondLst>
                      <p:childTnLst>
                        <p:par>
                          <p:cTn fill="hold" id="3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31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33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35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37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9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2" id="40" nodeType="after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42"/>
                                        <p:tgtEl>
                                          <p:spTgt spid="104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3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45"/>
                                        <p:tgtEl>
                                          <p:spTgt spid="104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6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48"/>
                                        <p:tgtEl>
                                          <p:spTgt spid="1048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9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51"/>
                                        <p:tgtEl>
                                          <p:spTgt spid="104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52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54"/>
                                        <p:tgtEl>
                                          <p:spTgt spid="104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55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57"/>
                                        <p:tgtEl>
                                          <p:spTgt spid="1048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2" id="58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60"/>
                                        <p:tgtEl>
                                          <p:spTgt spid="1048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1" nodeType="clickPar">
                      <p:stCondLst>
                        <p:cond delay="indefinite"/>
                      </p:stCondLst>
                      <p:childTnLst>
                        <p:par>
                          <p:cTn fill="hold" id="6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3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65"/>
                                        <p:tgtEl>
                                          <p:spTgt spid="1048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66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68"/>
                                        <p:tgtEl>
                                          <p:spTgt spid="104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9" nodeType="clickPar">
                      <p:stCondLst>
                        <p:cond delay="indefinite"/>
                      </p:stCondLst>
                      <p:childTnLst>
                        <p:par>
                          <p:cTn fill="hold" id="7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71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73"/>
                                        <p:tgtEl>
                                          <p:spTgt spid="1048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74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76"/>
                                        <p:tgtEl>
                                          <p:spTgt spid="1048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77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79"/>
                                        <p:tgtEl>
                                          <p:spTgt spid="1048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0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82"/>
                                        <p:tgtEl>
                                          <p:spTgt spid="1048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3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85"/>
                                        <p:tgtEl>
                                          <p:spTgt spid="1048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6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88"/>
                                        <p:tgtEl>
                                          <p:spTgt spid="1048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9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91"/>
                                        <p:tgtEl>
                                          <p:spTgt spid="1048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92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94"/>
                                        <p:tgtEl>
                                          <p:spTgt spid="1048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95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97"/>
                                        <p:tgtEl>
                                          <p:spTgt spid="1048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8" nodeType="clickPar">
                      <p:stCondLst>
                        <p:cond delay="indefinite"/>
                      </p:stCondLst>
                      <p:childTnLst>
                        <p:par>
                          <p:cTn fill="hold" id="9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0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102"/>
                                        <p:tgtEl>
                                          <p:spTgt spid="1048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03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105"/>
                                        <p:tgtEl>
                                          <p:spTgt spid="1048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32" grpId="0" animBg="1"/>
      <p:bldP spid="1048733" grpId="0" animBg="1"/>
      <p:bldP spid="1048733" grpId="1" animBg="1"/>
      <p:bldP spid="1048733" grpId="2" animBg="1"/>
      <p:bldP spid="1048734" grpId="0" animBg="1"/>
      <p:bldP spid="1048734" grpId="1" animBg="1"/>
      <p:bldP spid="1048734" grpId="2" animBg="1"/>
      <p:bldP spid="1048735" grpId="0" animBg="1"/>
      <p:bldP spid="1048735" grpId="1" animBg="1"/>
      <p:bldP spid="1048736" grpId="0"/>
      <p:bldP spid="1048736" grpId="1"/>
      <p:bldP spid="1048737" grpId="0" animBg="1"/>
      <p:bldP spid="1048738" grpId="0" animBg="1"/>
      <p:bldP spid="1048739" grpId="0" animBg="1"/>
      <p:bldP spid="1048740" grpId="0" animBg="1"/>
      <p:bldP spid="1048741" grpId="0" animBg="1"/>
      <p:bldP spid="1048742" grpId="0" animBg="1"/>
      <p:bldP spid="1048743" grpId="0"/>
      <p:bldP spid="1048744" grpId="0" animBg="1"/>
      <p:bldP spid="1048745" grpId="0" animBg="1"/>
      <p:bldP spid="1048746" grpId="0" animBg="1"/>
      <p:bldP spid="1048747" grpId="0" animBg="1"/>
      <p:bldP spid="1048748" grpId="0" animBg="1"/>
      <p:bldP spid="1048749" grpId="0" animBg="1"/>
      <p:bldP spid="1048750" grpId="0" animBg="1"/>
      <p:bldP spid="1048751" grpId="0" animBg="1"/>
      <p:bldP spid="1048752" grpId="0" animBg="1"/>
      <p:bldP spid="1048753" grpId="0" animBg="1"/>
      <p:bldP spid="1048754" grpId="0"/>
      <p:bldP spid="1048755" grpId="0" animBg="1"/>
      <p:bldP spid="104875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</p:bgPr>
    </p:bg>
    <p:spTree>
      <p:nvGrpSpPr>
        <p:cNvPr id="1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6" name="Rectangle 2"/>
          <p:cNvSpPr>
            <a:spLocks noGrp="1" noChangeArrowheads="1"/>
          </p:cNvSpPr>
          <p:nvPr>
            <p:ph type="title"/>
          </p:nvPr>
        </p:nvSpPr>
        <p:spPr>
          <a:xfrm>
            <a:off x="4716016" y="692696"/>
            <a:ext cx="2962672" cy="720725"/>
          </a:xfrm>
        </p:spPr>
        <p:txBody>
          <a:bodyPr/>
          <a:p>
            <a:pPr algn="r" eaLnBrk="1" hangingPunct="1"/>
            <a:r>
              <a:rPr b="1" dirty="0" lang="fa-IR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عوامل تاثیرگذار </a:t>
            </a:r>
            <a:endParaRPr b="1" dirty="0" lang="en-US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algn="tl" blurRad="12700" dir="2700000" dist="38100" rotWithShape="0">
                  <a:schemeClr val="bg1">
                    <a:lumMod val="5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048757" name="Rectangle 3"/>
          <p:cNvSpPr>
            <a:spLocks noGrp="1" noChangeArrowheads="1"/>
          </p:cNvSpPr>
          <p:nvPr>
            <p:ph idx="1"/>
          </p:nvPr>
        </p:nvSpPr>
        <p:spPr>
          <a:xfrm>
            <a:off x="971600" y="1602061"/>
            <a:ext cx="7488832" cy="5255939"/>
          </a:xfrm>
        </p:spPr>
        <p:txBody>
          <a:bodyPr>
            <a:normAutofit/>
          </a:bodyPr>
          <a:p>
            <a:pPr algn="ctr" eaLnBrk="1" hangingPunct="1">
              <a:buFontTx/>
              <a:buNone/>
            </a:pPr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Nazanin" panose="00000400000000000000" pitchFamily="2" charset="-78"/>
              </a:rPr>
              <a:t>قطب</a:t>
            </a:r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‌</a:t>
            </a:r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Nazanin" panose="00000400000000000000" pitchFamily="2" charset="-78"/>
              </a:rPr>
              <a:t>نما ابزار حساسي است و قبل از استفاده بايد از موارد ذيل مطمئن شويم:</a:t>
            </a:r>
          </a:p>
          <a:p>
            <a:pPr algn="r" eaLnBrk="1" hangingPunct="1" rtl="1"/>
            <a:r>
              <a:rPr dirty="0" lang="ar-SA" smtClean="0">
                <a:cs typeface="B Nazanin" panose="00000400000000000000" pitchFamily="2" charset="-78"/>
              </a:rPr>
              <a:t>صفحة مدرّج</a:t>
            </a:r>
          </a:p>
          <a:p>
            <a:pPr algn="r" eaLnBrk="1" hangingPunct="1" rtl="1"/>
            <a:r>
              <a:rPr dirty="0" lang="ar-SA" smtClean="0">
                <a:cs typeface="B Nazanin" panose="00000400000000000000" pitchFamily="2" charset="-78"/>
              </a:rPr>
              <a:t>سيم سياه</a:t>
            </a:r>
          </a:p>
          <a:p>
            <a:pPr algn="r" eaLnBrk="1" hangingPunct="1" rtl="1"/>
            <a:r>
              <a:rPr dirty="0" lang="ar-SA" smtClean="0">
                <a:cs typeface="B Nazanin" panose="00000400000000000000" pitchFamily="2" charset="-78"/>
              </a:rPr>
              <a:t>اجزاي شيشه</a:t>
            </a:r>
            <a:r>
              <a:rPr dirty="0" lang="ar-SA" smtClean="0"/>
              <a:t>‌</a:t>
            </a:r>
            <a:r>
              <a:rPr dirty="0" lang="ar-SA" smtClean="0">
                <a:cs typeface="B Nazanin" panose="00000400000000000000" pitchFamily="2" charset="-78"/>
              </a:rPr>
              <a:t>اي</a:t>
            </a:r>
          </a:p>
          <a:p>
            <a:pPr algn="r" eaLnBrk="1" hangingPunct="1" rtl="1"/>
            <a:r>
              <a:rPr dirty="0" lang="ar-SA" smtClean="0">
                <a:cs typeface="B Nazanin" panose="00000400000000000000" pitchFamily="2" charset="-78"/>
              </a:rPr>
              <a:t>كار قطب</a:t>
            </a:r>
            <a:r>
              <a:rPr dirty="0" lang="ar-SA" smtClean="0"/>
              <a:t>‌</a:t>
            </a:r>
            <a:r>
              <a:rPr dirty="0" lang="ar-SA" smtClean="0">
                <a:cs typeface="B Nazanin" panose="00000400000000000000" pitchFamily="2" charset="-78"/>
              </a:rPr>
              <a:t>نما تحت</a:t>
            </a:r>
            <a:r>
              <a:rPr dirty="0" lang="ar-SA" smtClean="0"/>
              <a:t>‌</a:t>
            </a:r>
            <a:r>
              <a:rPr dirty="0" lang="ar-SA" smtClean="0">
                <a:cs typeface="B Nazanin" panose="00000400000000000000" pitchFamily="2" charset="-78"/>
              </a:rPr>
              <a:t>تأثير اشياي فلزي و منبع برق قرار مي</a:t>
            </a:r>
            <a:r>
              <a:rPr dirty="0" lang="ar-SA" smtClean="0"/>
              <a:t>‌</a:t>
            </a:r>
            <a:r>
              <a:rPr dirty="0" lang="ar-SA" smtClean="0">
                <a:cs typeface="B Nazanin" panose="00000400000000000000" pitchFamily="2" charset="-78"/>
              </a:rPr>
              <a:t>گيرد.</a:t>
            </a:r>
          </a:p>
          <a:p>
            <a:pPr algn="r" eaLnBrk="1" hangingPunct="1" rtl="1"/>
            <a:r>
              <a:rPr dirty="0" lang="ar-SA" smtClean="0">
                <a:cs typeface="B Nazanin" panose="00000400000000000000" pitchFamily="2" charset="-78"/>
              </a:rPr>
              <a:t>براي كار درست با قطب</a:t>
            </a:r>
            <a:r>
              <a:rPr dirty="0" lang="ar-SA" smtClean="0"/>
              <a:t>‌</a:t>
            </a:r>
            <a:r>
              <a:rPr dirty="0" lang="ar-SA" smtClean="0">
                <a:cs typeface="B Nazanin" panose="00000400000000000000" pitchFamily="2" charset="-78"/>
              </a:rPr>
              <a:t>نما بايد پيشنهادات ذيل را عمل كرد:</a:t>
            </a:r>
          </a:p>
          <a:p>
            <a:pPr algn="r" eaLnBrk="1" hangingPunct="1" rtl="1"/>
            <a:r>
              <a:rPr dirty="0" lang="ar-SA" smtClean="0">
                <a:cs typeface="B Nazanin" panose="00000400000000000000" pitchFamily="2" charset="-78"/>
              </a:rPr>
              <a:t>دوري از خطوط برق فشار قوي: 55 متر.</a:t>
            </a:r>
          </a:p>
          <a:p>
            <a:pPr algn="r" eaLnBrk="1" hangingPunct="1" rtl="1"/>
            <a:r>
              <a:rPr dirty="0" lang="ar-SA" smtClean="0">
                <a:cs typeface="B Nazanin" panose="00000400000000000000" pitchFamily="2" charset="-78"/>
              </a:rPr>
              <a:t>توپ، تانك، تانكر، كاميون و انبار: 10 متر.</a:t>
            </a:r>
          </a:p>
          <a:p>
            <a:pPr algn="r" eaLnBrk="1" hangingPunct="1" rtl="1"/>
            <a:r>
              <a:rPr dirty="0" lang="ar-SA" smtClean="0">
                <a:cs typeface="B Nazanin" panose="00000400000000000000" pitchFamily="2" charset="-78"/>
              </a:rPr>
              <a:t>سيم تلفن و سيم خاردار: 10 متر.</a:t>
            </a:r>
          </a:p>
          <a:p>
            <a:pPr algn="r" eaLnBrk="1" hangingPunct="1" rtl="1"/>
            <a:r>
              <a:rPr dirty="0" lang="ar-SA" smtClean="0">
                <a:cs typeface="B Nazanin" panose="00000400000000000000" pitchFamily="2" charset="-78"/>
              </a:rPr>
              <a:t>خمپاره 2 تا 5 متر.</a:t>
            </a:r>
          </a:p>
          <a:p>
            <a:pPr algn="r" eaLnBrk="1" hangingPunct="1" rtl="1"/>
            <a:r>
              <a:rPr dirty="0" lang="ar-SA" smtClean="0">
                <a:cs typeface="B Nazanin" panose="00000400000000000000" pitchFamily="2" charset="-78"/>
              </a:rPr>
              <a:t>راه</a:t>
            </a:r>
            <a:r>
              <a:rPr dirty="0" lang="ar-SA" smtClean="0"/>
              <a:t>‌</a:t>
            </a:r>
            <a:r>
              <a:rPr dirty="0" lang="ar-SA" smtClean="0">
                <a:cs typeface="B Nazanin" panose="00000400000000000000" pitchFamily="2" charset="-78"/>
              </a:rPr>
              <a:t>آهن: 40 متر.</a:t>
            </a:r>
          </a:p>
          <a:p>
            <a:pPr algn="r" eaLnBrk="1" hangingPunct="1" rtl="1"/>
            <a:r>
              <a:rPr dirty="0" lang="ar-SA" smtClean="0">
                <a:cs typeface="B Nazanin" panose="00000400000000000000" pitchFamily="2" charset="-78"/>
              </a:rPr>
              <a:t>تيربار متوسط: 2 متر.</a:t>
            </a:r>
          </a:p>
          <a:p>
            <a:pPr algn="r" eaLnBrk="1" hangingPunct="1" rtl="1"/>
            <a:r>
              <a:rPr dirty="0" lang="ar-SA" smtClean="0">
                <a:cs typeface="B Nazanin" panose="00000400000000000000" pitchFamily="2" charset="-78"/>
              </a:rPr>
              <a:t>تفنگ و كلاه</a:t>
            </a:r>
            <a:r>
              <a:rPr dirty="0" lang="ar-SA" smtClean="0"/>
              <a:t>‌</a:t>
            </a:r>
            <a:r>
              <a:rPr dirty="0" lang="ar-SA" smtClean="0">
                <a:cs typeface="B Nazanin" panose="00000400000000000000" pitchFamily="2" charset="-78"/>
              </a:rPr>
              <a:t>خود: نيم</a:t>
            </a:r>
            <a:r>
              <a:rPr dirty="0" lang="ar-SA" smtClean="0"/>
              <a:t>‌</a:t>
            </a:r>
            <a:r>
              <a:rPr dirty="0" lang="ar-SA" smtClean="0">
                <a:cs typeface="B Nazanin" panose="00000400000000000000" pitchFamily="2" charset="-78"/>
              </a:rPr>
              <a:t> متر.</a:t>
            </a:r>
            <a:endParaRPr dirty="0" lang="ar-LB" smtClean="0">
              <a:cs typeface="B Nazanin" panose="00000400000000000000" pitchFamily="2" charset="-78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7"/>
                                        <p:tgtEl>
                                          <p:spTgt spid="1048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 nodeType="clickPar">
                      <p:stCondLst>
                        <p:cond delay="indefinite"/>
                      </p:stCondLst>
                      <p:childTnLst>
                        <p:par>
                          <p:cTn fill="hold" id="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12"/>
                                        <p:tgtEl>
                                          <p:spTgt spid="1048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 nodeType="clickPar">
                      <p:stCondLst>
                        <p:cond delay="indefinite"/>
                      </p:stCondLst>
                      <p:childTnLst>
                        <p:par>
                          <p:cTn fill="hold" id="1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17"/>
                                        <p:tgtEl>
                                          <p:spTgt spid="1048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 nodeType="clickPar">
                      <p:stCondLst>
                        <p:cond delay="indefinite"/>
                      </p:stCondLst>
                      <p:childTnLst>
                        <p:par>
                          <p:cTn fill="hold" id="1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22"/>
                                        <p:tgtEl>
                                          <p:spTgt spid="1048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27"/>
                                        <p:tgtEl>
                                          <p:spTgt spid="1048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 nodeType="clickPar">
                      <p:stCondLst>
                        <p:cond delay="indefinite"/>
                      </p:stCondLst>
                      <p:childTnLst>
                        <p:par>
                          <p:cTn fill="hold" id="2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32"/>
                                        <p:tgtEl>
                                          <p:spTgt spid="1048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 nodeType="clickPar">
                      <p:stCondLst>
                        <p:cond delay="indefinite"/>
                      </p:stCondLst>
                      <p:childTnLst>
                        <p:par>
                          <p:cTn fill="hold" id="3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37"/>
                                        <p:tgtEl>
                                          <p:spTgt spid="1048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8" nodeType="clickPar">
                      <p:stCondLst>
                        <p:cond delay="indefinite"/>
                      </p:stCondLst>
                      <p:childTnLst>
                        <p:par>
                          <p:cTn fill="hold" id="3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42"/>
                                        <p:tgtEl>
                                          <p:spTgt spid="10487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 nodeType="clickPar">
                      <p:stCondLst>
                        <p:cond delay="indefinite"/>
                      </p:stCondLst>
                      <p:childTnLst>
                        <p:par>
                          <p:cTn fill="hold" id="4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47"/>
                                        <p:tgtEl>
                                          <p:spTgt spid="10487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8" nodeType="clickPar">
                      <p:stCondLst>
                        <p:cond delay="indefinite"/>
                      </p:stCondLst>
                      <p:childTnLst>
                        <p:par>
                          <p:cTn fill="hold" id="4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52"/>
                                        <p:tgtEl>
                                          <p:spTgt spid="10487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3" nodeType="clickPar">
                      <p:stCondLst>
                        <p:cond delay="indefinite"/>
                      </p:stCondLst>
                      <p:childTnLst>
                        <p:par>
                          <p:cTn fill="hold" id="5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57"/>
                                        <p:tgtEl>
                                          <p:spTgt spid="10487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8" nodeType="clickPar">
                      <p:stCondLst>
                        <p:cond delay="indefinite"/>
                      </p:stCondLst>
                      <p:childTnLst>
                        <p:par>
                          <p:cTn fill="hold" id="5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62"/>
                                        <p:tgtEl>
                                          <p:spTgt spid="10487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3" nodeType="clickPar">
                      <p:stCondLst>
                        <p:cond delay="indefinite"/>
                      </p:stCondLst>
                      <p:childTnLst>
                        <p:par>
                          <p:cTn fill="hold" id="6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67"/>
                                        <p:tgtEl>
                                          <p:spTgt spid="10487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487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5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548680"/>
            <a:ext cx="3138944" cy="1279873"/>
          </a:xfrm>
        </p:spPr>
        <p:txBody>
          <a:bodyPr/>
          <a:p>
            <a:pPr eaLnBrk="1" hangingPunct="1"/>
            <a:r>
              <a:rPr b="1" dirty="0" sz="4400" lang="fa-IR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B Titr" panose="00000700000000000000" pitchFamily="2" charset="-78"/>
              </a:rPr>
              <a:t>کار با  </a:t>
            </a:r>
            <a:r>
              <a:rPr b="1" dirty="0" sz="440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قطب</a:t>
            </a:r>
            <a:r>
              <a:rPr b="1" dirty="0" sz="440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‌</a:t>
            </a:r>
            <a:r>
              <a:rPr b="1" dirty="0" sz="440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نما</a:t>
            </a:r>
            <a:r>
              <a:rPr b="1" dirty="0" sz="3600" lang="en-US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  <a:endParaRPr b="1" dirty="0" sz="3600" lang="en-US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algn="tl" blurRad="12700" dir="2700000" dist="38100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  <p:sp>
        <p:nvSpPr>
          <p:cNvPr id="1048759" name="Rectangle 3"/>
          <p:cNvSpPr>
            <a:spLocks noGrp="1" noChangeArrowheads="1"/>
          </p:cNvSpPr>
          <p:nvPr>
            <p:ph idx="1"/>
          </p:nvPr>
        </p:nvSpPr>
        <p:spPr>
          <a:xfrm>
            <a:off x="949325" y="2341563"/>
            <a:ext cx="7661275" cy="3391693"/>
          </a:xfrm>
        </p:spPr>
        <p:txBody>
          <a:bodyPr>
            <a:normAutofit/>
          </a:bodyPr>
          <a:p>
            <a:pPr algn="r" eaLnBrk="1" hangingPunct="1" rtl="1">
              <a:buFont typeface="Wingdings" panose="05000000000000000000" pitchFamily="2" charset="2"/>
              <a:buChar char="Ø"/>
            </a:pPr>
            <a:r>
              <a:rPr b="1" dirty="0" sz="3200" lang="ar-SA" smtClean="0">
                <a:ln>
                  <a:solidFill>
                    <a:sysClr lastClr="000000" val="windowText"/>
                  </a:solidFill>
                </a:ln>
                <a:solidFill>
                  <a:srgbClr val="0070C0"/>
                </a:solidFill>
                <a:cs typeface="B Titr" panose="00000700000000000000" pitchFamily="2" charset="-78"/>
              </a:rPr>
              <a:t>كار با قطب‌نما در روز</a:t>
            </a:r>
          </a:p>
          <a:p>
            <a:pPr algn="r" eaLnBrk="1" hangingPunct="1" rtl="1">
              <a:buFont typeface="Wingdings" panose="05000000000000000000" pitchFamily="2" charset="2"/>
              <a:buChar char="Ø"/>
            </a:pPr>
            <a:r>
              <a:rPr b="1" dirty="0" sz="3200" lang="ar-SA" smtClean="0">
                <a:ln>
                  <a:solidFill>
                    <a:sysClr lastClr="000000" val="windowText"/>
                  </a:solidFill>
                </a:ln>
                <a:solidFill>
                  <a:srgbClr val="0070C0"/>
                </a:solidFill>
                <a:cs typeface="B Titr" panose="00000700000000000000" pitchFamily="2" charset="-78"/>
              </a:rPr>
              <a:t>كار با قطب‌نما در شب</a:t>
            </a:r>
          </a:p>
          <a:p>
            <a:pPr algn="r" eaLnBrk="1" hangingPunct="1" rtl="1">
              <a:buFont typeface="Wingdings" panose="05000000000000000000" pitchFamily="2" charset="2"/>
              <a:buChar char="Ø"/>
            </a:pPr>
            <a:r>
              <a:rPr b="1" dirty="0" sz="3200" lang="ar-SA" smtClean="0">
                <a:ln>
                  <a:solidFill>
                    <a:sysClr lastClr="000000" val="windowText"/>
                  </a:solidFill>
                </a:ln>
                <a:solidFill>
                  <a:srgbClr val="0070C0"/>
                </a:solidFill>
                <a:cs typeface="B Titr" panose="00000700000000000000" pitchFamily="2" charset="-78"/>
              </a:rPr>
              <a:t>عبور از مانع</a:t>
            </a:r>
          </a:p>
          <a:p>
            <a:pPr algn="r" eaLnBrk="1" hangingPunct="1" rtl="1">
              <a:buFont typeface="Wingdings" panose="05000000000000000000" pitchFamily="2" charset="2"/>
              <a:buChar char="Ø"/>
            </a:pPr>
            <a:r>
              <a:rPr b="1" dirty="0" sz="3200" lang="ar-SA" smtClean="0">
                <a:ln>
                  <a:solidFill>
                    <a:sysClr lastClr="000000" val="windowText"/>
                  </a:solidFill>
                </a:ln>
                <a:solidFill>
                  <a:srgbClr val="0070C0"/>
                </a:solidFill>
                <a:cs typeface="B Titr" panose="00000700000000000000" pitchFamily="2" charset="-78"/>
              </a:rPr>
              <a:t>توجيه نقشه</a:t>
            </a:r>
          </a:p>
          <a:p>
            <a:pPr algn="r" eaLnBrk="1" hangingPunct="1" rtl="1">
              <a:buFont typeface="Wingdings" panose="05000000000000000000" pitchFamily="2" charset="2"/>
              <a:buChar char="Ø"/>
            </a:pPr>
            <a:r>
              <a:rPr b="1" dirty="0" sz="3200" lang="ar-SA" smtClean="0">
                <a:ln>
                  <a:solidFill>
                    <a:sysClr lastClr="000000" val="windowText"/>
                  </a:solidFill>
                </a:ln>
                <a:solidFill>
                  <a:srgbClr val="0070C0"/>
                </a:solidFill>
                <a:cs typeface="B Titr" panose="00000700000000000000" pitchFamily="2" charset="-78"/>
              </a:rPr>
              <a:t>تخمين مسافت</a:t>
            </a:r>
            <a:endParaRPr b="1" dirty="0" sz="3200" lang="ar-LB" smtClean="0">
              <a:ln>
                <a:solidFill>
                  <a:sysClr lastClr="000000" val="windowText"/>
                </a:solidFill>
              </a:ln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0" name="Rectangle 2"/>
          <p:cNvSpPr>
            <a:spLocks noGrp="1" noChangeArrowheads="1"/>
          </p:cNvSpPr>
          <p:nvPr>
            <p:ph type="title"/>
          </p:nvPr>
        </p:nvSpPr>
        <p:spPr>
          <a:xfrm>
            <a:off x="4067944" y="836712"/>
            <a:ext cx="3538736" cy="855663"/>
          </a:xfrm>
        </p:spPr>
        <p:txBody>
          <a:bodyPr/>
          <a:p>
            <a:pPr algn="r" eaLnBrk="1" hangingPunct="1" rtl="1"/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كار با قطب</a:t>
            </a:r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‌</a:t>
            </a:r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نما در روز</a:t>
            </a:r>
            <a:r>
              <a:rPr b="1" dirty="0" lang="en-US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  <a:endParaRPr b="1" dirty="0" sz="4000" lang="en-US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algn="tl" blurRad="12700" dir="2700000" dist="38100" rotWithShape="0">
                  <a:schemeClr val="bg1">
                    <a:lumMod val="5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04876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2492896"/>
            <a:ext cx="8229600" cy="3293591"/>
          </a:xfrm>
        </p:spPr>
        <p:txBody>
          <a:bodyPr/>
          <a:p>
            <a:pPr algn="r" eaLnBrk="1" hangingPunct="1" rtl="1"/>
            <a:r>
              <a:rPr dirty="0" sz="3200" lang="ar-SA" smtClean="0">
                <a:ln>
                  <a:solidFill>
                    <a:sysClr lastClr="000000" val="windowText"/>
                  </a:solidFill>
                </a:ln>
                <a:solidFill>
                  <a:srgbClr val="FFC000"/>
                </a:solidFill>
                <a:cs typeface="B Titr" panose="00000700000000000000" pitchFamily="2" charset="-78"/>
              </a:rPr>
              <a:t>تعيين شمال مغناطيسي</a:t>
            </a:r>
          </a:p>
          <a:p>
            <a:pPr algn="r" eaLnBrk="1" hangingPunct="1" rtl="1"/>
            <a:r>
              <a:rPr dirty="0" sz="3200" lang="ar-SA" smtClean="0">
                <a:ln>
                  <a:solidFill>
                    <a:sysClr lastClr="000000" val="windowText"/>
                  </a:solidFill>
                </a:ln>
                <a:solidFill>
                  <a:srgbClr val="FFC000"/>
                </a:solidFill>
                <a:cs typeface="B Titr" panose="00000700000000000000" pitchFamily="2" charset="-78"/>
              </a:rPr>
              <a:t>تعيين انحراف هدف</a:t>
            </a:r>
          </a:p>
          <a:p>
            <a:pPr algn="r" eaLnBrk="1" hangingPunct="1" rtl="1"/>
            <a:r>
              <a:rPr dirty="0" sz="3200" lang="ar-SA" smtClean="0">
                <a:ln>
                  <a:solidFill>
                    <a:sysClr lastClr="000000" val="windowText"/>
                  </a:solidFill>
                </a:ln>
                <a:solidFill>
                  <a:srgbClr val="FFC000"/>
                </a:solidFill>
                <a:cs typeface="B Titr" panose="00000700000000000000" pitchFamily="2" charset="-78"/>
              </a:rPr>
              <a:t>تعيين گراي هدف</a:t>
            </a:r>
          </a:p>
          <a:p>
            <a:pPr algn="r" eaLnBrk="1" hangingPunct="1" rtl="1"/>
            <a:r>
              <a:rPr dirty="0" sz="3200" lang="ar-SA" smtClean="0">
                <a:ln>
                  <a:solidFill>
                    <a:sysClr lastClr="000000" val="windowText"/>
                  </a:solidFill>
                </a:ln>
                <a:solidFill>
                  <a:srgbClr val="FFC000"/>
                </a:solidFill>
                <a:cs typeface="B Titr" panose="00000700000000000000" pitchFamily="2" charset="-78"/>
              </a:rPr>
              <a:t>گراي هدف</a:t>
            </a:r>
          </a:p>
          <a:p>
            <a:pPr algn="r" eaLnBrk="1" hangingPunct="1" rtl="1"/>
            <a:r>
              <a:rPr dirty="0" sz="3200" lang="ar-SA" smtClean="0">
                <a:ln>
                  <a:solidFill>
                    <a:sysClr lastClr="000000" val="windowText"/>
                  </a:solidFill>
                </a:ln>
                <a:solidFill>
                  <a:srgbClr val="FFC000"/>
                </a:solidFill>
                <a:cs typeface="B Titr" panose="00000700000000000000" pitchFamily="2" charset="-78"/>
              </a:rPr>
              <a:t>گراي معكوس</a:t>
            </a:r>
            <a:endParaRPr dirty="0" sz="3200" lang="ar-LB" smtClean="0">
              <a:ln>
                <a:solidFill>
                  <a:sysClr lastClr="000000" val="windowText"/>
                </a:solidFill>
              </a:ln>
              <a:solidFill>
                <a:srgbClr val="FFC000"/>
              </a:solidFill>
              <a:cs typeface="B Titr" panose="00000700000000000000" pitchFamily="2" charset="-78"/>
            </a:endParaRPr>
          </a:p>
          <a:p>
            <a:pPr algn="r" eaLnBrk="1" hangingPunct="1" rtl="1"/>
            <a:endParaRPr dirty="0" sz="4400" lang="en-US" smtClean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 invX="1"/>
      </p:transition>
    </mc:Choice>
    <mc:Fallback>
      <p:transition spd="slow">
        <p:fade/>
      </p:transition>
    </mc:Fallback>
  </mc:AlternateContent>
  <p:timing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779912" y="620688"/>
            <a:ext cx="3898776" cy="911225"/>
          </a:xfrm>
        </p:spPr>
        <p:txBody>
          <a:bodyPr/>
          <a:p>
            <a:pPr algn="r" eaLnBrk="1" hangingPunct="1"/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تعيين شمال مغناطيسي</a:t>
            </a:r>
            <a:r>
              <a:rPr b="1" dirty="0" lang="en-US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</a:p>
        </p:txBody>
      </p:sp>
      <p:sp>
        <p:nvSpPr>
          <p:cNvPr id="1048763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2780928"/>
            <a:ext cx="8229600" cy="1440433"/>
          </a:xfrm>
        </p:spPr>
        <p:txBody>
          <a:bodyPr>
            <a:normAutofit fontScale="97222" lnSpcReduction="20000"/>
          </a:bodyPr>
          <a:p>
            <a:pPr algn="r" eaLnBrk="1" hangingPunct="1" rtl="1"/>
            <a:r>
              <a:rPr dirty="0" sz="3600" lang="ar-SA" smtClean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با گشودن</a:t>
            </a:r>
            <a:r>
              <a:rPr dirty="0" sz="3600" lang="en-US" smtClean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 </a:t>
            </a:r>
            <a:r>
              <a:rPr dirty="0" sz="3600" lang="ar-SA" smtClean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دريچه قطب‌نما و آزاد كردن سوزن شمال مغناطيسي را از طريق جهت پيكان مشخص مي‌كنيم.</a:t>
            </a:r>
            <a:endParaRPr dirty="0" sz="3600" lang="en-US" smtClean="0"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2000">
        <p14:ferris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7"/>
                                        <p:tgtEl>
                                          <p:spTgt spid="1048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8"/>
                                        <p:tgtEl>
                                          <p:spTgt spid="1048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9"/>
                                        <p:tgtEl>
                                          <p:spTgt spid="1048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6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3968" y="620688"/>
            <a:ext cx="3250704" cy="839788"/>
          </a:xfrm>
        </p:spPr>
        <p:txBody>
          <a:bodyPr/>
          <a:p>
            <a:pPr algn="r" eaLnBrk="1" hangingPunct="1"/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تعيين انحراف هدف</a:t>
            </a:r>
            <a:r>
              <a:rPr b="1" dirty="0" lang="en-US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</a:p>
        </p:txBody>
      </p:sp>
      <p:sp>
        <p:nvSpPr>
          <p:cNvPr id="1048765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2564904"/>
            <a:ext cx="7643192" cy="1368152"/>
          </a:xfrm>
        </p:spPr>
        <p:txBody>
          <a:bodyPr>
            <a:normAutofit/>
            <a:scene3d>
              <a:camera prst="orthographicFront"/>
              <a:lightRig dir="t" rig="harsh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pPr algn="r" eaLnBrk="1" hangingPunct="1" rtl="1"/>
            <a:r>
              <a:rPr b="1" dirty="0" sz="2000" lang="ar-SA" smtClean="0">
                <a:ln>
                  <a:solidFill>
                    <a:sysClr lastClr="000000" val="windowText"/>
                  </a:solidFill>
                </a:ln>
                <a:solidFill>
                  <a:schemeClr val="accent3"/>
                </a:solidFill>
                <a:cs typeface="B Titr" panose="00000700000000000000" pitchFamily="2" charset="-78"/>
              </a:rPr>
              <a:t> قطب‌نما را روي هدف قرار مي‌دهيم </a:t>
            </a:r>
            <a:r>
              <a:rPr b="1" dirty="0" sz="2000" lang="en-US" smtClean="0">
                <a:ln>
                  <a:solidFill>
                    <a:sysClr lastClr="000000" val="windowText"/>
                  </a:solidFill>
                </a:ln>
                <a:solidFill>
                  <a:schemeClr val="accent3"/>
                </a:solidFill>
                <a:cs typeface="B Titr" panose="00000700000000000000" pitchFamily="2" charset="-78"/>
              </a:rPr>
              <a:t> </a:t>
            </a:r>
            <a:r>
              <a:rPr b="1" dirty="0" sz="2000" lang="ar-SA" smtClean="0">
                <a:ln>
                  <a:solidFill>
                    <a:sysClr lastClr="000000" val="windowText"/>
                  </a:solidFill>
                </a:ln>
                <a:solidFill>
                  <a:schemeClr val="accent3"/>
                </a:solidFill>
                <a:cs typeface="B Titr" panose="00000700000000000000" pitchFamily="2" charset="-78"/>
              </a:rPr>
              <a:t>(مي</a:t>
            </a:r>
            <a:r>
              <a:rPr b="1" dirty="0" sz="2000" lang="fa-IR" smtClean="0">
                <a:ln>
                  <a:solidFill>
                    <a:sysClr lastClr="000000" val="windowText"/>
                  </a:solidFill>
                </a:ln>
                <a:solidFill>
                  <a:schemeClr val="accent3"/>
                </a:solidFill>
                <a:cs typeface="B Titr" panose="00000700000000000000" pitchFamily="2" charset="-78"/>
              </a:rPr>
              <a:t> بند</a:t>
            </a:r>
            <a:r>
              <a:rPr b="1" dirty="0" sz="2000" lang="ar-SA" smtClean="0">
                <a:ln>
                  <a:solidFill>
                    <a:sysClr lastClr="000000" val="windowText"/>
                  </a:solidFill>
                </a:ln>
                <a:solidFill>
                  <a:schemeClr val="accent3"/>
                </a:solidFill>
                <a:cs typeface="B Titr" panose="00000700000000000000" pitchFamily="2" charset="-78"/>
              </a:rPr>
              <a:t>يم).</a:t>
            </a:r>
          </a:p>
          <a:p>
            <a:pPr algn="r" eaLnBrk="1" hangingPunct="1" rtl="1"/>
            <a:r>
              <a:rPr b="1" dirty="0" sz="2000" lang="ar-SA" smtClean="0">
                <a:ln>
                  <a:solidFill>
                    <a:sysClr lastClr="000000" val="windowText"/>
                  </a:solidFill>
                </a:ln>
                <a:solidFill>
                  <a:schemeClr val="accent3"/>
                </a:solidFill>
                <a:cs typeface="B Titr" panose="00000700000000000000" pitchFamily="2" charset="-78"/>
              </a:rPr>
              <a:t> سپس از طريق عدسي اندازه شمارة موجود زير خط سياه ثابت را مي‌خوانيم.</a:t>
            </a:r>
          </a:p>
          <a:p>
            <a:pPr algn="r" eaLnBrk="1" hangingPunct="1" rtl="1"/>
            <a:r>
              <a:rPr b="1" dirty="0" sz="2000" lang="ar-SA" smtClean="0">
                <a:ln>
                  <a:solidFill>
                    <a:sysClr lastClr="000000" val="windowText"/>
                  </a:solidFill>
                </a:ln>
                <a:solidFill>
                  <a:schemeClr val="accent3"/>
                </a:solidFill>
                <a:cs typeface="B Titr" panose="00000700000000000000" pitchFamily="2" charset="-78"/>
              </a:rPr>
              <a:t>اين شماره</a:t>
            </a:r>
            <a:r>
              <a:rPr b="1" dirty="0" sz="2000" lang="en-US">
                <a:ln>
                  <a:solidFill>
                    <a:sysClr lastClr="000000" val="windowText"/>
                  </a:solidFill>
                </a:ln>
                <a:solidFill>
                  <a:schemeClr val="accent3"/>
                </a:solidFill>
                <a:cs typeface="B Titr" panose="00000700000000000000" pitchFamily="2" charset="-78"/>
              </a:rPr>
              <a:t> </a:t>
            </a:r>
            <a:r>
              <a:rPr b="1" dirty="0" sz="2000" lang="fa-IR">
                <a:ln>
                  <a:solidFill>
                    <a:sysClr lastClr="000000" val="windowText"/>
                  </a:solidFill>
                </a:ln>
                <a:solidFill>
                  <a:schemeClr val="accent3"/>
                </a:solidFill>
                <a:cs typeface="B Titr" panose="00000700000000000000" pitchFamily="2" charset="-78"/>
              </a:rPr>
              <a:t>ا</a:t>
            </a:r>
            <a:r>
              <a:rPr b="1" dirty="0" sz="2000" lang="ar-SA" smtClean="0">
                <a:ln>
                  <a:solidFill>
                    <a:sysClr lastClr="000000" val="windowText"/>
                  </a:solidFill>
                </a:ln>
                <a:solidFill>
                  <a:schemeClr val="accent3"/>
                </a:solidFill>
                <a:cs typeface="B Titr" panose="00000700000000000000" pitchFamily="2" charset="-78"/>
              </a:rPr>
              <a:t>نحراف هدف را از شمال مغناطيسي نشان مي‌دهد.</a:t>
            </a:r>
            <a:r>
              <a:rPr b="1" dirty="0" sz="2000" lang="en-US" smtClean="0">
                <a:ln>
                  <a:solidFill>
                    <a:sysClr lastClr="000000" val="windowText"/>
                  </a:solidFill>
                </a:ln>
                <a:solidFill>
                  <a:schemeClr val="accent3"/>
                </a:solidFill>
                <a:cs typeface="B Titr" panose="00000700000000000000" pitchFamily="2" charset="-78"/>
              </a:rPr>
              <a:t> </a:t>
            </a:r>
            <a:endParaRPr b="1" dirty="0" sz="2000" lang="ar-LB" smtClean="0">
              <a:ln>
                <a:solidFill>
                  <a:sysClr lastClr="000000" val="windowText"/>
                </a:solidFill>
              </a:ln>
              <a:solidFill>
                <a:schemeClr val="accent3"/>
              </a:solidFill>
              <a:cs typeface="B Titr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600">
        <p14:prism dir="r" isContent="1" isInverted="1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7"/>
                                        <p:tgtEl>
                                          <p:spTgt spid="1048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 nodeType="clickPar">
                      <p:stCondLst>
                        <p:cond delay="indefinite"/>
                      </p:stCondLst>
                      <p:childTnLst>
                        <p:par>
                          <p:cTn fill="hold" id="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12"/>
                                        <p:tgtEl>
                                          <p:spTgt spid="1048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 nodeType="clickPar">
                      <p:stCondLst>
                        <p:cond delay="indefinite"/>
                      </p:stCondLst>
                      <p:childTnLst>
                        <p:par>
                          <p:cTn fill="hold" id="1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17"/>
                                        <p:tgtEl>
                                          <p:spTgt spid="1048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6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Rectangle 2"/>
          <p:cNvSpPr>
            <a:spLocks noGrp="1" noChangeArrowheads="1"/>
          </p:cNvSpPr>
          <p:nvPr>
            <p:ph type="title"/>
          </p:nvPr>
        </p:nvSpPr>
        <p:spPr>
          <a:xfrm>
            <a:off x="4737245" y="620688"/>
            <a:ext cx="2962672" cy="911225"/>
          </a:xfrm>
        </p:spPr>
        <p:txBody>
          <a:bodyPr/>
          <a:p>
            <a:pPr algn="r" eaLnBrk="1" hangingPunct="1" rtl="1"/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تعيين جهت هدف</a:t>
            </a:r>
            <a:r>
              <a:rPr b="1" dirty="0" lang="en-US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</a:p>
        </p:txBody>
      </p:sp>
      <p:sp>
        <p:nvSpPr>
          <p:cNvPr id="1048767" name="Rectangle 3"/>
          <p:cNvSpPr>
            <a:spLocks noGrp="1" noChangeArrowheads="1"/>
          </p:cNvSpPr>
          <p:nvPr>
            <p:ph idx="1"/>
          </p:nvPr>
        </p:nvSpPr>
        <p:spPr>
          <a:xfrm>
            <a:off x="590550" y="2420888"/>
            <a:ext cx="8229600" cy="3887837"/>
          </a:xfrm>
        </p:spPr>
        <p:txBody>
          <a:bodyPr>
            <a:normAutofit/>
          </a:bodyPr>
          <a:p>
            <a:pPr algn="just" eaLnBrk="1" hangingPunct="1" rtl="1">
              <a:lnSpc>
                <a:spcPct val="150000"/>
              </a:lnSpc>
            </a:pPr>
            <a:r>
              <a:rPr dirty="0" sz="3200" lang="ar-SA" smtClean="0">
                <a:solidFill>
                  <a:schemeClr val="tx1"/>
                </a:solidFill>
                <a:cs typeface="B Titr" panose="00000700000000000000" pitchFamily="2" charset="-78"/>
              </a:rPr>
              <a:t>قطب‌نما را مي‌گشاييم</a:t>
            </a:r>
            <a:r>
              <a:rPr dirty="0" sz="3200" lang="fa-IR">
                <a:solidFill>
                  <a:schemeClr val="tx1"/>
                </a:solidFill>
                <a:cs typeface="B Titr" panose="00000700000000000000" pitchFamily="2" charset="-78"/>
              </a:rPr>
              <a:t> </a:t>
            </a:r>
            <a:r>
              <a:rPr dirty="0" sz="3200" lang="ar-SA" smtClean="0">
                <a:solidFill>
                  <a:schemeClr val="tx1"/>
                </a:solidFill>
                <a:cs typeface="B Titr" panose="00000700000000000000" pitchFamily="2" charset="-78"/>
              </a:rPr>
              <a:t>و به سمت راست يا چپ حركت مي‌كنيم تا انحراف مورد</a:t>
            </a:r>
            <a:r>
              <a:rPr dirty="0" sz="3200" lang="fa-IR" smtClean="0">
                <a:solidFill>
                  <a:schemeClr val="tx1"/>
                </a:solidFill>
                <a:cs typeface="B Titr" panose="00000700000000000000" pitchFamily="2" charset="-78"/>
              </a:rPr>
              <a:t> </a:t>
            </a:r>
            <a:r>
              <a:rPr dirty="0" sz="3200" lang="ar-SA" smtClean="0">
                <a:solidFill>
                  <a:schemeClr val="tx1"/>
                </a:solidFill>
                <a:cs typeface="B Titr" panose="00000700000000000000" pitchFamily="2" charset="-78"/>
              </a:rPr>
              <a:t>نظر زير خط سياه قرار گيرد.</a:t>
            </a:r>
          </a:p>
          <a:p>
            <a:pPr algn="just" eaLnBrk="1" hangingPunct="1" rtl="1">
              <a:lnSpc>
                <a:spcPct val="150000"/>
              </a:lnSpc>
            </a:pPr>
            <a:r>
              <a:rPr dirty="0" sz="3200" lang="ar-SA" smtClean="0">
                <a:solidFill>
                  <a:schemeClr val="tx1"/>
                </a:solidFill>
                <a:cs typeface="B Titr" panose="00000700000000000000" pitchFamily="2" charset="-78"/>
              </a:rPr>
              <a:t>جهت هدف به سمت تارمويي و دو نقطه فسفري مي‌باشد.</a:t>
            </a:r>
            <a:r>
              <a:rPr dirty="0" sz="3200" lang="en-US" smtClean="0">
                <a:solidFill>
                  <a:schemeClr val="tx1"/>
                </a:solidFill>
                <a:cs typeface="B Titr" panose="00000700000000000000" pitchFamily="2" charset="-78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400">
        <p14:ripple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7"/>
                                        <p:tgtEl>
                                          <p:spTgt spid="1048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 nodeType="clickPar">
                      <p:stCondLst>
                        <p:cond delay="indefinite"/>
                      </p:stCondLst>
                      <p:childTnLst>
                        <p:par>
                          <p:cTn fill="hold" id="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12"/>
                                        <p:tgtEl>
                                          <p:spTgt spid="10487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6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8" name="Text Box 6"/>
          <p:cNvSpPr txBox="1">
            <a:spLocks noChangeArrowheads="1"/>
          </p:cNvSpPr>
          <p:nvPr/>
        </p:nvSpPr>
        <p:spPr bwMode="auto">
          <a:xfrm>
            <a:off x="3917975" y="692696"/>
            <a:ext cx="3600400" cy="584775"/>
          </a:xfrm>
          <a:prstGeom prst="rect"/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b="1" dirty="0" sz="3200" lang="fa-IR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جهت شمال مغناطیسی </a:t>
            </a:r>
            <a:endParaRPr b="1" dirty="0" sz="3200" lang="en-US">
              <a:ln w="9525">
                <a:solidFill>
                  <a:schemeClr val="bg1"/>
                </a:solidFill>
                <a:prstDash val="solid"/>
              </a:ln>
              <a:effectLst>
                <a:outerShdw algn="tl" blurRad="12700" dir="2700000" dist="38100" rotWithShape="0">
                  <a:schemeClr val="bg1">
                    <a:lumMod val="5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2097188" name="Picture 9" descr="lensatictrit91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 l="3769" t="18578" b="18576"/>
          <a:stretch>
            <a:fillRect/>
          </a:stretch>
        </p:blipFill>
        <p:spPr bwMode="auto">
          <a:xfrm>
            <a:off x="539552" y="2276872"/>
            <a:ext cx="7866210" cy="3240360"/>
          </a:xfrm>
          <a:prstGeom prst="rect"/>
          <a:noFill/>
          <a:ln>
            <a:noFill/>
          </a:ln>
        </p:spPr>
      </p:pic>
      <p:sp>
        <p:nvSpPr>
          <p:cNvPr id="1048769" name="AutoShape 11"/>
          <p:cNvSpPr>
            <a:spLocks noChangeArrowheads="1"/>
          </p:cNvSpPr>
          <p:nvPr/>
        </p:nvSpPr>
        <p:spPr bwMode="auto">
          <a:xfrm rot="-3958147">
            <a:off x="5780745" y="3749033"/>
            <a:ext cx="511895" cy="365487"/>
          </a:xfrm>
          <a:prstGeom prst="downArrow">
            <a:avLst>
              <a:gd name="adj1" fmla="val 55071"/>
              <a:gd name="adj2" fmla="val 5417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mph" presetID="27" presetSubtype="0" repeatCount="10000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autoRev="1" dur="1000" fill="hold" id="6"/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autoRev="1" dur="1000" fill="hold" id="7"/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autoRev="1" dur="1000" fill="hold" id="8"/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autoRev="1" dur="1000" fill="hold" id="9"/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6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25"/>
            <a:ext cx="8229600" cy="608013"/>
          </a:xfrm>
        </p:spPr>
        <p:txBody>
          <a:bodyPr/>
          <a:p>
            <a:pPr eaLnBrk="1" hangingPunct="1"/>
            <a:endParaRPr lang="en-US" smtClean="0">
              <a:cs typeface="Times New Roman" panose="02020603050405020304" pitchFamily="18" charset="0"/>
            </a:endParaRPr>
          </a:p>
        </p:txBody>
      </p:sp>
      <p:sp>
        <p:nvSpPr>
          <p:cNvPr id="1048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p>
            <a:pPr eaLnBrk="1" hangingPunct="1"/>
            <a:endParaRPr lang="en-US" smtClean="0">
              <a:cs typeface="Arial" panose="020B0604020202020204" pitchFamily="34" charset="0"/>
            </a:endParaRPr>
          </a:p>
        </p:txBody>
      </p:sp>
      <p:sp>
        <p:nvSpPr>
          <p:cNvPr id="1048772" name="Rectangle 5"/>
          <p:cNvSpPr>
            <a:spLocks noChangeArrowheads="1"/>
          </p:cNvSpPr>
          <p:nvPr/>
        </p:nvSpPr>
        <p:spPr bwMode="auto">
          <a:xfrm>
            <a:off x="0" y="1690688"/>
            <a:ext cx="9144000" cy="0"/>
          </a:xfrm>
          <a:prstGeom prst="rect"/>
          <a:noFill/>
          <a:ln>
            <a:noFill/>
          </a:ln>
          <a:effectLst/>
        </p:spPr>
        <p:txBody>
          <a:bodyPr anchor="ctr"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pic>
        <p:nvPicPr>
          <p:cNvPr id="2097189" name="Picture 4" descr="6_Pic44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 l="833" r="972" b="1944"/>
          <a:stretch>
            <a:fillRect/>
          </a:stretch>
        </p:blipFill>
        <p:spPr bwMode="auto">
          <a:xfrm>
            <a:off x="0" y="0"/>
            <a:ext cx="9144000" cy="6669359"/>
          </a:xfrm>
          <a:prstGeom prst="rect"/>
          <a:noFill/>
          <a:ln>
            <a:noFill/>
          </a:ln>
        </p:spPr>
      </p:pic>
      <p:pic>
        <p:nvPicPr>
          <p:cNvPr id="2097190" name="Picture 12" descr="طريقة التسديد10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12152" t="7947" r="4385" b="1393"/>
          <a:stretch>
            <a:fillRect/>
          </a:stretch>
        </p:blipFill>
        <p:spPr bwMode="auto">
          <a:xfrm>
            <a:off x="4488603" y="1417638"/>
            <a:ext cx="3899821" cy="4104660"/>
          </a:xfrm>
          <a:prstGeom prst="rect"/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 invX="1"/>
      </p:transition>
    </mc:Choice>
    <mc:Fallback>
      <p:transition spd="slow">
        <p:fade/>
      </p:transition>
    </mc:Fallback>
  </mc:AlternateContent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t="12534" b="12534"/>
          <a:stretch>
            <a:fillRect/>
          </a:stretch>
        </p:blipFill>
        <p:spPr bwMode="auto">
          <a:xfrm>
            <a:off x="-326017" y="0"/>
            <a:ext cx="9144000" cy="6858000"/>
          </a:xfrm>
          <a:prstGeom prst="rect"/>
          <a:noFill/>
          <a:ln>
            <a:noFill/>
          </a:ln>
        </p:spPr>
      </p:pic>
      <p:sp>
        <p:nvSpPr>
          <p:cNvPr id="1049023" name=""/>
          <p:cNvSpPr txBox="1"/>
          <p:nvPr/>
        </p:nvSpPr>
        <p:spPr>
          <a:xfrm>
            <a:off x="4245983" y="5731584"/>
            <a:ext cx="4000000" cy="561339"/>
          </a:xfrm>
          <a:prstGeom prst="rect"/>
        </p:spPr>
        <p:txBody>
          <a:bodyPr rtlCol="0" wrap="square">
            <a:spAutoFit/>
          </a:bodyPr>
          <a:p>
            <a:r>
              <a:rPr b="1" sz="3200" lang="fa-IR">
                <a:solidFill>
                  <a:srgbClr val="000000"/>
                </a:solidFill>
              </a:rPr>
              <a:t>شهیدحشمت</a:t>
            </a:r>
            <a:r>
              <a:rPr altLang="fa-IR" b="1" sz="3200" lang="en-US">
                <a:solidFill>
                  <a:srgbClr val="000000"/>
                </a:solidFill>
              </a:rPr>
              <a:t> </a:t>
            </a:r>
            <a:r>
              <a:rPr altLang="en-US" b="1" sz="3200" lang="fa-IR">
                <a:solidFill>
                  <a:srgbClr val="000000"/>
                </a:solidFill>
              </a:rPr>
              <a:t>اله</a:t>
            </a:r>
            <a:r>
              <a:rPr altLang="fa-IR" b="1" sz="3200" lang="en-US">
                <a:solidFill>
                  <a:srgbClr val="000000"/>
                </a:solidFill>
              </a:rPr>
              <a:t> </a:t>
            </a:r>
            <a:r>
              <a:rPr altLang="en-US" b="1" sz="3200" lang="fa-IR">
                <a:solidFill>
                  <a:srgbClr val="000000"/>
                </a:solidFill>
              </a:rPr>
              <a:t>سهرابی</a:t>
            </a:r>
            <a:r>
              <a:rPr altLang="fa-IR" b="1" sz="3200" lang="en-US">
                <a:solidFill>
                  <a:srgbClr val="000000"/>
                </a:solidFill>
              </a:rPr>
              <a:t> </a:t>
            </a:r>
            <a:r>
              <a:rPr altLang="fa-IR" b="1" sz="3200" lang="en-US">
                <a:solidFill>
                  <a:srgbClr val="000000"/>
                </a:solidFill>
              </a:rPr>
              <a:t> </a:t>
            </a:r>
            <a:r>
              <a:rPr altLang="fa-IR" b="1" sz="3200" lang="en-US">
                <a:solidFill>
                  <a:srgbClr val="000000"/>
                </a:solidFill>
              </a:rPr>
              <a:t> </a:t>
            </a:r>
            <a:r>
              <a:rPr altLang="fa-IR" b="1" sz="3200" lang="en-US">
                <a:solidFill>
                  <a:srgbClr val="000000"/>
                </a:solidFill>
              </a:rPr>
              <a:t> </a:t>
            </a:r>
            <a:r>
              <a:rPr altLang="fa-IR" b="1" sz="3200" lang="en-US">
                <a:solidFill>
                  <a:srgbClr val="000000"/>
                </a:solidFill>
              </a:rPr>
              <a:t> </a:t>
            </a:r>
            <a:r>
              <a:rPr altLang="fa-IR" b="1" sz="3200" lang="en-US">
                <a:solidFill>
                  <a:srgbClr val="000000"/>
                </a:solidFill>
              </a:rPr>
              <a:t> </a:t>
            </a:r>
            <a:r>
              <a:rPr altLang="fa-IR" b="1" sz="3200" lang="en-US">
                <a:solidFill>
                  <a:srgbClr val="000000"/>
                </a:solidFill>
              </a:rPr>
              <a:t> </a:t>
            </a:r>
            <a:r>
              <a:rPr altLang="fa-IR" b="1" sz="3200" lang="en-US">
                <a:solidFill>
                  <a:srgbClr val="000000"/>
                </a:solidFill>
              </a:rPr>
              <a:t> </a:t>
            </a:r>
            <a:r>
              <a:rPr altLang="fa-IR" b="1" sz="3200" lang="en-US">
                <a:solidFill>
                  <a:srgbClr val="000000"/>
                </a:solidFill>
              </a:rPr>
              <a:t> </a:t>
            </a:r>
            <a:r>
              <a:rPr altLang="fa-IR" b="1" sz="3200" lang="en-US">
                <a:solidFill>
                  <a:srgbClr val="000000"/>
                </a:solidFill>
              </a:rPr>
              <a:t> </a:t>
            </a:r>
            <a:r>
              <a:rPr altLang="fa-IR" b="1" sz="3200" lang="en-US">
                <a:solidFill>
                  <a:srgbClr val="000000"/>
                </a:solidFill>
              </a:rPr>
              <a:t> </a:t>
            </a:r>
            <a:endParaRPr b="1" sz="3200" lang="fa-IR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400">
        <p14:ripple/>
      </p:transition>
    </mc:Choice>
    <mc:Fallback>
      <p:transition spd="slow">
        <p:fade/>
      </p:transition>
    </mc:Fallback>
  </mc:AlternateContent>
  <p:timing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1" name="Picture 4" descr="طريقة التسديد1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lum contrast="12000"/>
          </a:blip>
          <a:srcRect t="2206" r="3217" b="3308"/>
          <a:stretch>
            <a:fillRect/>
          </a:stretch>
        </p:blipFill>
        <p:spPr bwMode="auto">
          <a:xfrm>
            <a:off x="357188" y="39688"/>
            <a:ext cx="8459787" cy="6818312"/>
          </a:xfrm>
          <a:prstGeom prst="rect"/>
          <a:noFill/>
          <a:ln>
            <a:noFill/>
          </a:ln>
        </p:spPr>
      </p:pic>
    </p:spTree>
  </p:cSld>
  <p:clrMapOvr>
    <a:masterClrMapping/>
  </p:clrMapOvr>
  <p:transition spd="slow">
    <p:dissolve/>
  </p:transition>
  <p:timing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Picture 14" descr="طريقة التسديد116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lum contrast="18000"/>
          </a:blip>
          <a:srcRect/>
          <a:stretch>
            <a:fillRect/>
          </a:stretch>
        </p:blipFill>
        <p:spPr bwMode="auto">
          <a:xfrm>
            <a:off x="0" y="7938"/>
            <a:ext cx="9144000" cy="6843712"/>
          </a:xfrm>
          <a:prstGeom prst="rect"/>
          <a:noFill/>
          <a:ln>
            <a:noFill/>
          </a:ln>
        </p:spPr>
      </p:pic>
      <p:sp>
        <p:nvSpPr>
          <p:cNvPr id="1048773" name="Rectangle 5"/>
          <p:cNvSpPr>
            <a:spLocks noChangeArrowheads="1"/>
          </p:cNvSpPr>
          <p:nvPr/>
        </p:nvSpPr>
        <p:spPr bwMode="auto">
          <a:xfrm>
            <a:off x="0" y="752475"/>
            <a:ext cx="9144000" cy="0"/>
          </a:xfrm>
          <a:prstGeom prst="rect"/>
          <a:noFill/>
          <a:ln>
            <a:noFill/>
          </a:ln>
          <a:effectLst/>
        </p:spPr>
        <p:txBody>
          <a:bodyPr anchor="ctr"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1048774" name="Rectangle 8"/>
          <p:cNvSpPr>
            <a:spLocks noChangeArrowheads="1"/>
          </p:cNvSpPr>
          <p:nvPr/>
        </p:nvSpPr>
        <p:spPr bwMode="auto">
          <a:xfrm>
            <a:off x="250825" y="0"/>
            <a:ext cx="1368425" cy="476250"/>
          </a:xfrm>
          <a:prstGeom prst="rect"/>
          <a:solidFill>
            <a:schemeClr val="bg1"/>
          </a:solidFill>
          <a:ln>
            <a:noFill/>
          </a:ln>
          <a:effectLst/>
        </p:spPr>
        <p:txBody>
          <a:bodyPr anchor="ctr"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1048775" name="Text Box 15"/>
          <p:cNvSpPr txBox="1">
            <a:spLocks noChangeArrowheads="1"/>
          </p:cNvSpPr>
          <p:nvPr/>
        </p:nvSpPr>
        <p:spPr bwMode="auto">
          <a:xfrm>
            <a:off x="541338" y="1363663"/>
            <a:ext cx="1582737" cy="336550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sz="1600" lang="fa-IR">
                <a:cs typeface="Monotype Koufi" pitchFamily="2" charset="-78"/>
              </a:rPr>
              <a:t>خط سیاه ثابت</a:t>
            </a:r>
            <a:endParaRPr sz="1600" lang="en-US">
              <a:cs typeface="Monotype Koufi" pitchFamily="2" charset="-78"/>
            </a:endParaRPr>
          </a:p>
        </p:txBody>
      </p:sp>
      <p:sp>
        <p:nvSpPr>
          <p:cNvPr id="1048776" name="Text Box 16"/>
          <p:cNvSpPr txBox="1">
            <a:spLocks noChangeArrowheads="1"/>
          </p:cNvSpPr>
          <p:nvPr/>
        </p:nvSpPr>
        <p:spPr bwMode="auto">
          <a:xfrm>
            <a:off x="2268538" y="1230313"/>
            <a:ext cx="1582737" cy="336550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dirty="0" sz="1600" lang="fa-IR" smtClean="0">
                <a:cs typeface="Monotype Koufi" pitchFamily="2" charset="-78"/>
              </a:rPr>
              <a:t>شمال مغناطیسی</a:t>
            </a:r>
            <a:endParaRPr dirty="0" sz="1600" lang="en-US">
              <a:cs typeface="Monotype Koufi" pitchFamily="2" charset="-78"/>
            </a:endParaRPr>
          </a:p>
        </p:txBody>
      </p:sp>
      <p:sp>
        <p:nvSpPr>
          <p:cNvPr id="1048777" name="Text Box 17"/>
          <p:cNvSpPr txBox="1">
            <a:spLocks noChangeArrowheads="1"/>
          </p:cNvSpPr>
          <p:nvPr/>
        </p:nvSpPr>
        <p:spPr bwMode="auto">
          <a:xfrm>
            <a:off x="1620838" y="646113"/>
            <a:ext cx="1582737" cy="336550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sz="1600" lang="fa-IR">
                <a:cs typeface="Monotype Koufi" pitchFamily="2" charset="-78"/>
              </a:rPr>
              <a:t>انحراف هدف </a:t>
            </a:r>
            <a:endParaRPr sz="1600" lang="en-US">
              <a:cs typeface="Monotype Koufi" pitchFamily="2" charset="-78"/>
            </a:endParaRPr>
          </a:p>
        </p:txBody>
      </p:sp>
    </p:spTree>
  </p:cSld>
  <p:clrMapOvr>
    <a:masterClrMapping/>
  </p:clrMapOvr>
  <p:transition>
    <p:cut/>
  </p:transition>
  <p:timing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8" name="Rectangle 7"/>
          <p:cNvSpPr>
            <a:spLocks noChangeArrowheads="1"/>
          </p:cNvSpPr>
          <p:nvPr/>
        </p:nvSpPr>
        <p:spPr bwMode="auto">
          <a:xfrm>
            <a:off x="0" y="1852613"/>
            <a:ext cx="9144000" cy="0"/>
          </a:xfrm>
          <a:prstGeom prst="rect"/>
          <a:noFill/>
          <a:ln>
            <a:noFill/>
          </a:ln>
          <a:effectLst/>
        </p:spPr>
        <p:txBody>
          <a:bodyPr anchor="ctr"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pic>
        <p:nvPicPr>
          <p:cNvPr id="2097193" name="Picture 6" descr="6_Pic37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 b="1396"/>
          <a:stretch>
            <a:fillRect/>
          </a:stretch>
        </p:blipFill>
        <p:spPr bwMode="auto">
          <a:xfrm>
            <a:off x="0" y="836613"/>
            <a:ext cx="9144000" cy="5159375"/>
          </a:xfrm>
          <a:prstGeom prst="rect"/>
          <a:noFill/>
          <a:ln>
            <a:noFill/>
          </a:ln>
        </p:spPr>
      </p:pic>
      <p:sp>
        <p:nvSpPr>
          <p:cNvPr id="1048779" name="Text Box 11"/>
          <p:cNvSpPr txBox="1">
            <a:spLocks noChangeArrowheads="1"/>
          </p:cNvSpPr>
          <p:nvPr/>
        </p:nvSpPr>
        <p:spPr bwMode="auto">
          <a:xfrm>
            <a:off x="6573837" y="450139"/>
            <a:ext cx="1152525" cy="369332"/>
          </a:xfrm>
          <a:prstGeom prst="rect"/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dirty="0" lang="fa-IR">
                <a:solidFill>
                  <a:schemeClr val="bg1"/>
                </a:solidFill>
                <a:cs typeface="PT Bold Heading" pitchFamily="2" charset="-78"/>
              </a:rPr>
              <a:t>جهت هدف </a:t>
            </a:r>
            <a:endParaRPr dirty="0" lang="en-US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1048780" name="Line 12"/>
          <p:cNvSpPr>
            <a:spLocks noChangeShapeType="1"/>
          </p:cNvSpPr>
          <p:nvPr/>
        </p:nvSpPr>
        <p:spPr bwMode="auto">
          <a:xfrm flipV="1">
            <a:off x="7150099" y="1000071"/>
            <a:ext cx="0" cy="2016125"/>
          </a:xfrm>
          <a:prstGeom prst="line"/>
          <a:noFill/>
          <a:ln w="76200">
            <a:solidFill>
              <a:srgbClr val="0000FF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p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4" repeatCount="400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2000" id="7"/>
                                        <p:tgtEl>
                                          <p:spTgt spid="10487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afterEffect="1" display="0" dur="1" fill="hold" masterRel="sameClick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4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8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64088" y="620688"/>
            <a:ext cx="2314600" cy="911225"/>
          </a:xfrm>
        </p:spPr>
        <p:txBody>
          <a:bodyPr/>
          <a:p>
            <a:pPr algn="r" eaLnBrk="1" hangingPunct="1" rtl="1"/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گراي هدف</a:t>
            </a:r>
            <a:r>
              <a:rPr b="1" dirty="0" lang="en-US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</a:p>
        </p:txBody>
      </p:sp>
      <p:sp>
        <p:nvSpPr>
          <p:cNvPr id="1048782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2132856"/>
            <a:ext cx="7837487" cy="3960589"/>
          </a:xfrm>
        </p:spPr>
        <p:txBody>
          <a:bodyPr>
            <a:normAutofit/>
          </a:bodyPr>
          <a:p>
            <a:pPr algn="r" eaLnBrk="1" hangingPunct="1" indent="0" marL="0" rtl="1">
              <a:buNone/>
            </a:pPr>
            <a:r>
              <a:rPr b="1" dirty="0" sz="2800" lang="ar-SA" smtClean="0">
                <a:solidFill>
                  <a:schemeClr val="tx1"/>
                </a:solidFill>
                <a:cs typeface="B Nazanin" panose="00000400000000000000" pitchFamily="2" charset="-78"/>
              </a:rPr>
              <a:t>تعيين جهت هدف:</a:t>
            </a:r>
          </a:p>
          <a:p>
            <a:pPr algn="r" eaLnBrk="1" hangingPunct="1" rtl="1"/>
            <a:r>
              <a:rPr dirty="0" sz="2800" lang="ar-SA" smtClean="0">
                <a:solidFill>
                  <a:schemeClr val="tx1"/>
                </a:solidFill>
                <a:cs typeface="B Nazanin" panose="00000400000000000000" pitchFamily="2" charset="-78"/>
              </a:rPr>
              <a:t>به‌وس</a:t>
            </a:r>
            <a:r>
              <a:rPr dirty="0" sz="2800" lang="fa-IR" smtClean="0">
                <a:solidFill>
                  <a:schemeClr val="tx1"/>
                </a:solidFill>
                <a:cs typeface="B Nazanin" panose="00000400000000000000" pitchFamily="2" charset="-78"/>
              </a:rPr>
              <a:t>یل</a:t>
            </a:r>
            <a:r>
              <a:rPr dirty="0" sz="2800" lang="ar-SA" smtClean="0">
                <a:solidFill>
                  <a:schemeClr val="tx1"/>
                </a:solidFill>
                <a:cs typeface="B Nazanin" panose="00000400000000000000" pitchFamily="2" charset="-78"/>
              </a:rPr>
              <a:t>ه شاخصه‌</a:t>
            </a:r>
            <a:r>
              <a:rPr dirty="0" sz="2800" lang="fa-IR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dirty="0" sz="2800" lang="ar-SA" smtClean="0">
                <a:solidFill>
                  <a:schemeClr val="tx1"/>
                </a:solidFill>
                <a:cs typeface="B Nazanin" panose="00000400000000000000" pitchFamily="2" charset="-78"/>
              </a:rPr>
              <a:t>هاي طبيعي يا مصنوعي در روز.</a:t>
            </a:r>
          </a:p>
          <a:p>
            <a:pPr algn="r" eaLnBrk="1" hangingPunct="1" rtl="1"/>
            <a:r>
              <a:rPr dirty="0" sz="2800" lang="ar-SA" smtClean="0">
                <a:solidFill>
                  <a:schemeClr val="tx1"/>
                </a:solidFill>
                <a:cs typeface="B Nazanin" panose="00000400000000000000" pitchFamily="2" charset="-78"/>
              </a:rPr>
              <a:t>تعيين مسافت هدف:</a:t>
            </a:r>
          </a:p>
          <a:p>
            <a:pPr algn="r" eaLnBrk="1" hangingPunct="1" rtl="1"/>
            <a:r>
              <a:rPr dirty="0" sz="2800" lang="ar-SA" smtClean="0">
                <a:solidFill>
                  <a:schemeClr val="tx1"/>
                </a:solidFill>
                <a:cs typeface="B Nazanin" panose="00000400000000000000" pitchFamily="2" charset="-78"/>
              </a:rPr>
              <a:t>به‌كارگيري عدد شمار اگر يافت شود.</a:t>
            </a:r>
          </a:p>
          <a:p>
            <a:pPr algn="r" eaLnBrk="1" hangingPunct="1" rtl="1"/>
            <a:r>
              <a:rPr dirty="0" sz="2800" lang="ar-SA" smtClean="0">
                <a:solidFill>
                  <a:schemeClr val="tx1"/>
                </a:solidFill>
                <a:cs typeface="B Nazanin" panose="00000400000000000000" pitchFamily="2" charset="-78"/>
              </a:rPr>
              <a:t>اگر يافت نشود از شمارش قدم‌ها استفاده مي‌كنيم.</a:t>
            </a:r>
          </a:p>
          <a:p>
            <a:pPr algn="r" eaLnBrk="1" hangingPunct="1" rtl="1"/>
            <a:r>
              <a:rPr dirty="0" sz="2800" lang="ar-SA" smtClean="0">
                <a:solidFill>
                  <a:schemeClr val="tx1"/>
                </a:solidFill>
                <a:cs typeface="B Nazanin" panose="00000400000000000000" pitchFamily="2" charset="-78"/>
              </a:rPr>
              <a:t>براساس هر گام طبيعي مسافت سنجيده مي‌شود كه قاعدة آن عبارت است از: هر 125 قدم=100 متر</a:t>
            </a:r>
            <a:r>
              <a:rPr dirty="0" sz="2800" lang="en-US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7"/>
                                        <p:tgtEl>
                                          <p:spTgt spid="1048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 nodeType="clickPar">
                      <p:stCondLst>
                        <p:cond delay="indefinite"/>
                      </p:stCondLst>
                      <p:childTnLst>
                        <p:par>
                          <p:cTn fill="hold" id="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12"/>
                                        <p:tgtEl>
                                          <p:spTgt spid="1048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 nodeType="clickPar">
                      <p:stCondLst>
                        <p:cond delay="indefinite"/>
                      </p:stCondLst>
                      <p:childTnLst>
                        <p:par>
                          <p:cTn fill="hold" id="1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17"/>
                                        <p:tgtEl>
                                          <p:spTgt spid="1048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 nodeType="clickPar">
                      <p:stCondLst>
                        <p:cond delay="indefinite"/>
                      </p:stCondLst>
                      <p:childTnLst>
                        <p:par>
                          <p:cTn fill="hold" id="1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22"/>
                                        <p:tgtEl>
                                          <p:spTgt spid="10487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27"/>
                                        <p:tgtEl>
                                          <p:spTgt spid="10487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 nodeType="clickPar">
                      <p:stCondLst>
                        <p:cond delay="indefinite"/>
                      </p:stCondLst>
                      <p:childTnLst>
                        <p:par>
                          <p:cTn fill="hold" id="2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32"/>
                                        <p:tgtEl>
                                          <p:spTgt spid="10487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8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3" name="Rectangle 2"/>
          <p:cNvSpPr>
            <a:spLocks noGrp="1" noChangeArrowheads="1"/>
          </p:cNvSpPr>
          <p:nvPr>
            <p:ph type="title"/>
          </p:nvPr>
        </p:nvSpPr>
        <p:spPr>
          <a:xfrm>
            <a:off x="5220072" y="692696"/>
            <a:ext cx="2386608" cy="984250"/>
          </a:xfrm>
        </p:spPr>
        <p:txBody>
          <a:bodyPr/>
          <a:p>
            <a:pPr algn="r" eaLnBrk="1" hangingPunct="1"/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گراي معكوس</a:t>
            </a:r>
            <a:r>
              <a:rPr b="1" dirty="0" lang="en-US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</a:p>
        </p:txBody>
      </p:sp>
      <p:sp>
        <p:nvSpPr>
          <p:cNvPr id="1048784" name="Rectangle 3"/>
          <p:cNvSpPr>
            <a:spLocks noGrp="1" noChangeArrowheads="1"/>
          </p:cNvSpPr>
          <p:nvPr>
            <p:ph idx="1"/>
          </p:nvPr>
        </p:nvSpPr>
        <p:spPr>
          <a:xfrm>
            <a:off x="241051" y="2564904"/>
            <a:ext cx="8507413" cy="2862560"/>
          </a:xfrm>
        </p:spPr>
        <p:txBody>
          <a:bodyPr>
            <a:normAutofit/>
          </a:bodyPr>
          <a:p>
            <a:pPr algn="r" eaLnBrk="1" hangingPunct="1" rtl="1"/>
            <a:r>
              <a:rPr dirty="0" sz="2400" lang="ar-SA" smtClean="0">
                <a:cs typeface="B Nazanin" panose="00000400000000000000" pitchFamily="2" charset="-78"/>
              </a:rPr>
              <a:t>گراي معكوس جهت مقابل هدف براي هرگونه انحراف است.</a:t>
            </a:r>
          </a:p>
          <a:p>
            <a:pPr algn="r" eaLnBrk="1" hangingPunct="1" rtl="1"/>
            <a:r>
              <a:rPr dirty="0" sz="2400" lang="ar-SA" smtClean="0">
                <a:cs typeface="B Nazanin" panose="00000400000000000000" pitchFamily="2" charset="-78"/>
              </a:rPr>
              <a:t>اين</a:t>
            </a:r>
            <a:r>
              <a:rPr dirty="0" sz="2400" lang="fa-IR" smtClean="0">
                <a:cs typeface="B Nazanin" panose="00000400000000000000" pitchFamily="2" charset="-78"/>
              </a:rPr>
              <a:t> </a:t>
            </a:r>
            <a:r>
              <a:rPr dirty="0" sz="2400" lang="ar-SA" smtClean="0">
                <a:cs typeface="B Nazanin" panose="00000400000000000000" pitchFamily="2" charset="-78"/>
              </a:rPr>
              <a:t>انحراف از طريق زاويه نيم‌دايرة 1800 به‌دست مي‌آيد.</a:t>
            </a:r>
          </a:p>
          <a:p>
            <a:pPr algn="r" eaLnBrk="1" hangingPunct="1" rtl="1"/>
            <a:r>
              <a:rPr dirty="0" sz="2400" lang="ar-SA" smtClean="0">
                <a:cs typeface="B Nazanin" panose="00000400000000000000" pitchFamily="2" charset="-78"/>
              </a:rPr>
              <a:t>اگر به سمت انحراف كمتر از 3200 يا 1800 باشيم 3200 يا 1800 اضافه مي‌كنيم.</a:t>
            </a:r>
          </a:p>
          <a:p>
            <a:pPr algn="r" eaLnBrk="1" hangingPunct="1" rtl="1"/>
            <a:r>
              <a:rPr dirty="0" sz="2400" lang="ar-SA" smtClean="0">
                <a:cs typeface="B Nazanin" panose="00000400000000000000" pitchFamily="2" charset="-78"/>
              </a:rPr>
              <a:t>اگر انحراف بيشتر از 3200 يا 1800 باشد 3200 يا 1800 را از اصل انحراف كم مي‌كنيم.</a:t>
            </a:r>
            <a:r>
              <a:rPr dirty="0" sz="2400" lang="en-US" smtClean="0">
                <a:cs typeface="B Nazanin" panose="00000400000000000000" pitchFamily="2" charset="-78"/>
              </a:rPr>
              <a:t> </a:t>
            </a:r>
          </a:p>
        </p:txBody>
      </p:sp>
    </p:spTree>
  </p:cSld>
  <p:clrMapOvr>
    <a:masterClrMapping/>
  </p:clrMapOvr>
  <p:transition spd="slow">
    <p:cover dir="r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7"/>
                                        <p:tgtEl>
                                          <p:spTgt spid="1048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 nodeType="clickPar">
                      <p:stCondLst>
                        <p:cond delay="indefinite"/>
                      </p:stCondLst>
                      <p:childTnLst>
                        <p:par>
                          <p:cTn fill="hold" id="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12"/>
                                        <p:tgtEl>
                                          <p:spTgt spid="10487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 nodeType="clickPar">
                      <p:stCondLst>
                        <p:cond delay="indefinite"/>
                      </p:stCondLst>
                      <p:childTnLst>
                        <p:par>
                          <p:cTn fill="hold" id="1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17"/>
                                        <p:tgtEl>
                                          <p:spTgt spid="10487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 nodeType="clickPar">
                      <p:stCondLst>
                        <p:cond delay="indefinite"/>
                      </p:stCondLst>
                      <p:childTnLst>
                        <p:par>
                          <p:cTn fill="hold" id="1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22"/>
                                        <p:tgtEl>
                                          <p:spTgt spid="10487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8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4" name="Picture 4" descr="الصفحة المدرجة1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lum bright="-6000" contrast="24000"/>
          </a:blip>
          <a:srcRect l="12433" r="12396"/>
          <a:stretch>
            <a:fillRect/>
          </a:stretch>
        </p:blipFill>
        <p:spPr bwMode="auto">
          <a:xfrm>
            <a:off x="250825" y="260350"/>
            <a:ext cx="5419725" cy="5589588"/>
          </a:xfrm>
          <a:prstGeom prst="rect"/>
          <a:noFill/>
          <a:ln>
            <a:noFill/>
          </a:ln>
        </p:spPr>
      </p:pic>
      <p:sp>
        <p:nvSpPr>
          <p:cNvPr id="1048785" name="Line 5"/>
          <p:cNvSpPr>
            <a:spLocks noChangeShapeType="1"/>
          </p:cNvSpPr>
          <p:nvPr/>
        </p:nvSpPr>
        <p:spPr bwMode="auto">
          <a:xfrm>
            <a:off x="2962275" y="1674813"/>
            <a:ext cx="0" cy="3457575"/>
          </a:xfrm>
          <a:prstGeom prst="line"/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86" name="Arc 8"/>
          <p:cNvSpPr/>
          <p:nvPr/>
        </p:nvSpPr>
        <p:spPr bwMode="auto">
          <a:xfrm rot="2823334">
            <a:off x="2330450" y="2990851"/>
            <a:ext cx="1411287" cy="1338262"/>
          </a:xfrm>
          <a:custGeom>
            <a:avLst/>
            <a:gdLst>
              <a:gd name="T0" fmla="*/ 0 w 26806"/>
              <a:gd name="T1" fmla="*/ 1899329 h 24508"/>
              <a:gd name="T2" fmla="*/ 73755619 w 26806"/>
              <a:gd name="T3" fmla="*/ 73075942 h 24508"/>
              <a:gd name="T4" fmla="*/ 14430128 w 26806"/>
              <a:gd name="T5" fmla="*/ 64405087 h 245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806" h="24508" fill="none" extrusionOk="0">
                <a:moveTo>
                  <a:pt x="-1" y="636"/>
                </a:moveTo>
                <a:cubicBezTo>
                  <a:pt x="1702" y="213"/>
                  <a:pt x="3451" y="0"/>
                  <a:pt x="5206" y="0"/>
                </a:cubicBezTo>
                <a:cubicBezTo>
                  <a:pt x="17135" y="0"/>
                  <a:pt x="26806" y="9670"/>
                  <a:pt x="26806" y="21600"/>
                </a:cubicBezTo>
                <a:cubicBezTo>
                  <a:pt x="26806" y="22572"/>
                  <a:pt x="26740" y="23544"/>
                  <a:pt x="26609" y="24508"/>
                </a:cubicBezTo>
              </a:path>
              <a:path w="26806" h="24508" stroke="0" extrusionOk="0">
                <a:moveTo>
                  <a:pt x="-1" y="636"/>
                </a:moveTo>
                <a:cubicBezTo>
                  <a:pt x="1702" y="213"/>
                  <a:pt x="3451" y="0"/>
                  <a:pt x="5206" y="0"/>
                </a:cubicBezTo>
                <a:cubicBezTo>
                  <a:pt x="17135" y="0"/>
                  <a:pt x="26806" y="9670"/>
                  <a:pt x="26806" y="21600"/>
                </a:cubicBezTo>
                <a:cubicBezTo>
                  <a:pt x="26806" y="22572"/>
                  <a:pt x="26740" y="23544"/>
                  <a:pt x="26609" y="24508"/>
                </a:cubicBezTo>
                <a:lnTo>
                  <a:pt x="5206" y="21600"/>
                </a:lnTo>
                <a:lnTo>
                  <a:pt x="-1" y="636"/>
                </a:lnTo>
                <a:close/>
              </a:path>
            </a:pathLst>
          </a:cu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anchor="ctr" wrap="none"/>
          <a:p>
            <a:endParaRPr lang="en-US"/>
          </a:p>
        </p:txBody>
      </p:sp>
      <p:sp>
        <p:nvSpPr>
          <p:cNvPr id="1048787" name="Text Box 36"/>
          <p:cNvSpPr txBox="1">
            <a:spLocks noChangeArrowheads="1"/>
          </p:cNvSpPr>
          <p:nvPr/>
        </p:nvSpPr>
        <p:spPr bwMode="auto">
          <a:xfrm>
            <a:off x="2563813" y="6097588"/>
            <a:ext cx="792162" cy="549275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b="1" sz="1200" lang="en-US"/>
              <a:t>180</a:t>
            </a:r>
            <a:r>
              <a:rPr sz="1200" lang="en-US"/>
              <a:t>º</a:t>
            </a:r>
          </a:p>
          <a:p>
            <a:pPr algn="ctr">
              <a:spcBef>
                <a:spcPct val="50000"/>
              </a:spcBef>
            </a:pPr>
            <a:r>
              <a:rPr b="1" sz="1200" lang="en-US"/>
              <a:t>3200"</a:t>
            </a:r>
          </a:p>
        </p:txBody>
      </p:sp>
      <p:sp>
        <p:nvSpPr>
          <p:cNvPr id="1048788" name="Text Box 37"/>
          <p:cNvSpPr txBox="1">
            <a:spLocks noChangeArrowheads="1"/>
          </p:cNvSpPr>
          <p:nvPr/>
        </p:nvSpPr>
        <p:spPr bwMode="auto">
          <a:xfrm>
            <a:off x="2586038" y="88900"/>
            <a:ext cx="815975" cy="823913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b="1" sz="1200" lang="en-US"/>
              <a:t>  0º </a:t>
            </a:r>
          </a:p>
          <a:p>
            <a:pPr algn="ctr">
              <a:spcBef>
                <a:spcPct val="50000"/>
              </a:spcBef>
            </a:pPr>
            <a:r>
              <a:rPr b="1" sz="1200" lang="en-US"/>
              <a:t>360º</a:t>
            </a:r>
          </a:p>
          <a:p>
            <a:pPr algn="ctr">
              <a:spcBef>
                <a:spcPct val="50000"/>
              </a:spcBef>
            </a:pPr>
            <a:r>
              <a:rPr b="1" sz="1200" lang="en-US"/>
              <a:t>6400"  </a:t>
            </a:r>
          </a:p>
        </p:txBody>
      </p:sp>
      <p:sp>
        <p:nvSpPr>
          <p:cNvPr id="1048789" name="Text Box 41"/>
          <p:cNvSpPr txBox="1">
            <a:spLocks noChangeArrowheads="1"/>
          </p:cNvSpPr>
          <p:nvPr/>
        </p:nvSpPr>
        <p:spPr bwMode="auto">
          <a:xfrm rot="5400000">
            <a:off x="2827338" y="3429000"/>
            <a:ext cx="792162" cy="274638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b="1" sz="1200" lang="en-US"/>
              <a:t>180</a:t>
            </a:r>
            <a:r>
              <a:rPr sz="1200" lang="en-US"/>
              <a:t>º</a:t>
            </a:r>
          </a:p>
        </p:txBody>
      </p:sp>
      <p:sp>
        <p:nvSpPr>
          <p:cNvPr id="1048790" name="Rectangle 43"/>
          <p:cNvSpPr>
            <a:spLocks noChangeArrowheads="1"/>
          </p:cNvSpPr>
          <p:nvPr/>
        </p:nvSpPr>
        <p:spPr bwMode="auto">
          <a:xfrm>
            <a:off x="5464968" y="1963942"/>
            <a:ext cx="3313113" cy="4443482"/>
          </a:xfrm>
          <a:prstGeom prst="rect"/>
          <a:noFill/>
          <a:ln>
            <a:noFill/>
          </a:ln>
          <a:effectLst/>
        </p:spPr>
        <p:txBody>
          <a:bodyPr/>
          <a:lstStyle>
            <a:lvl1pPr indent="-342900" marL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 indent="0" marL="0" rtl="1">
              <a:spcBef>
                <a:spcPct val="20000"/>
              </a:spcBef>
            </a:pPr>
            <a:r>
              <a:rPr dirty="0" sz="2000" lang="ar-SA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B Titr" panose="00000700000000000000" pitchFamily="2" charset="-78"/>
              </a:rPr>
              <a:t>مثال:</a:t>
            </a:r>
          </a:p>
          <a:p>
            <a:pPr algn="r" eaLnBrk="1" hangingPunct="1" indent="0" marL="0" rtl="1">
              <a:spcBef>
                <a:spcPct val="20000"/>
              </a:spcBef>
            </a:pPr>
            <a:r>
              <a:rPr dirty="0" sz="2000" lang="ar-SA" smtClean="0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اگر </a:t>
            </a:r>
            <a:r>
              <a:rPr dirty="0" sz="2000" lang="ar-SA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انحراف كمتر از 1800 باشد.</a:t>
            </a:r>
          </a:p>
          <a:p>
            <a:pPr algn="r" eaLnBrk="1" hangingPunct="1" indent="0" marL="0" rtl="1">
              <a:spcBef>
                <a:spcPct val="20000"/>
              </a:spcBef>
            </a:pPr>
            <a:r>
              <a:rPr dirty="0" sz="2000" lang="ar-SA" smtClean="0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انحراف </a:t>
            </a:r>
            <a:r>
              <a:rPr dirty="0" sz="2000" lang="ar-SA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معكوس: انحراف هدف + نيم‌دايره.</a:t>
            </a:r>
          </a:p>
          <a:p>
            <a:pPr algn="r" eaLnBrk="1" hangingPunct="1" indent="0" marL="0" rtl="1">
              <a:spcBef>
                <a:spcPct val="20000"/>
              </a:spcBef>
            </a:pPr>
            <a:r>
              <a:rPr dirty="0" sz="2000" lang="ar-SA" smtClean="0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 600+1800=2400 </a:t>
            </a:r>
            <a:r>
              <a:rPr dirty="0" sz="2000" lang="en-US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”</a:t>
            </a:r>
            <a:r>
              <a:rPr dirty="0" sz="2000" lang="ar-SA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1000+″3200=″4200</a:t>
            </a:r>
          </a:p>
          <a:p>
            <a:pPr algn="r" eaLnBrk="1" hangingPunct="1" indent="0" marL="0" rtl="1">
              <a:spcBef>
                <a:spcPct val="20000"/>
              </a:spcBef>
            </a:pPr>
            <a:r>
              <a:rPr dirty="0" sz="2000" lang="ar-SA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اگر انحراف بيش از 1800 باشد.</a:t>
            </a:r>
          </a:p>
          <a:p>
            <a:pPr algn="r" eaLnBrk="1" hangingPunct="1" indent="0" marL="0" rtl="1">
              <a:spcBef>
                <a:spcPct val="20000"/>
              </a:spcBef>
            </a:pPr>
            <a:r>
              <a:rPr dirty="0" sz="2000" lang="ar-SA" smtClean="0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dirty="0" sz="2000" lang="ar-SA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انحراف معكوس منهاي نيم‌دايره.</a:t>
            </a:r>
          </a:p>
          <a:p>
            <a:pPr algn="r" eaLnBrk="1" hangingPunct="1" indent="0" marL="0" rtl="1">
              <a:spcBef>
                <a:spcPct val="20000"/>
              </a:spcBef>
            </a:pPr>
            <a:r>
              <a:rPr dirty="0" sz="2000" lang="ar-SA" smtClean="0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2400</a:t>
            </a:r>
            <a:r>
              <a:rPr dirty="0" sz="2000" lang="en-US" smtClean="0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–</a:t>
            </a:r>
            <a:r>
              <a:rPr dirty="0" sz="2000" lang="ar-SA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1800=600</a:t>
            </a:r>
          </a:p>
          <a:p>
            <a:pPr algn="r" eaLnBrk="1" hangingPunct="1" indent="0" marL="0" rtl="1">
              <a:spcBef>
                <a:spcPct val="20000"/>
              </a:spcBef>
            </a:pPr>
            <a:r>
              <a:rPr dirty="0" sz="2000" lang="ar-SA" smtClean="0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″</a:t>
            </a:r>
            <a:r>
              <a:rPr dirty="0" sz="2000" lang="ar-SA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4200-″3200=″1000</a:t>
            </a:r>
            <a:r>
              <a:rPr dirty="0" sz="2400" lang="en-US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 </a:t>
            </a:r>
          </a:p>
        </p:txBody>
      </p:sp>
      <p:sp>
        <p:nvSpPr>
          <p:cNvPr id="1048791" name="Oval 44"/>
          <p:cNvSpPr>
            <a:spLocks noChangeArrowheads="1"/>
          </p:cNvSpPr>
          <p:nvPr/>
        </p:nvSpPr>
        <p:spPr bwMode="auto">
          <a:xfrm rot="-2008381">
            <a:off x="4160838" y="2446338"/>
            <a:ext cx="657225" cy="317500"/>
          </a:xfrm>
          <a:prstGeom prst="ellipse"/>
          <a:noFill/>
          <a:ln w="28575">
            <a:solidFill>
              <a:srgbClr val="0000FF"/>
            </a:solidFill>
            <a:round/>
            <a:headEnd type="none" w="sm" len="sm"/>
            <a:tailEnd type="none" w="sm" len="sm"/>
          </a:ln>
          <a:effectLst/>
        </p:spPr>
        <p:txBody>
          <a:bodyPr anchor="ctr"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1048792" name="Line 45"/>
          <p:cNvSpPr>
            <a:spLocks noChangeShapeType="1"/>
          </p:cNvSpPr>
          <p:nvPr/>
        </p:nvSpPr>
        <p:spPr bwMode="auto">
          <a:xfrm flipH="1">
            <a:off x="1524000" y="2644775"/>
            <a:ext cx="2886075" cy="1666875"/>
          </a:xfrm>
          <a:prstGeom prst="line"/>
          <a:noFill/>
          <a:ln w="28575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93" name="Oval 46"/>
          <p:cNvSpPr>
            <a:spLocks noChangeArrowheads="1"/>
          </p:cNvSpPr>
          <p:nvPr/>
        </p:nvSpPr>
        <p:spPr bwMode="auto">
          <a:xfrm rot="-2008381">
            <a:off x="1144588" y="4146550"/>
            <a:ext cx="657225" cy="390525"/>
          </a:xfrm>
          <a:prstGeom prst="ellipse"/>
          <a:noFill/>
          <a:ln w="28575">
            <a:solidFill>
              <a:srgbClr val="0000FF"/>
            </a:solidFill>
            <a:round/>
            <a:headEnd type="none" w="sm" len="sm"/>
            <a:tailEnd type="none" w="sm" len="sm"/>
          </a:ln>
          <a:effectLst/>
        </p:spPr>
        <p:txBody>
          <a:bodyPr anchor="ctr"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1048794" name="Arc 47"/>
          <p:cNvSpPr/>
          <p:nvPr/>
        </p:nvSpPr>
        <p:spPr bwMode="auto">
          <a:xfrm rot="6449669">
            <a:off x="2303463" y="2889250"/>
            <a:ext cx="1411287" cy="1338263"/>
          </a:xfrm>
          <a:custGeom>
            <a:avLst/>
            <a:gdLst>
              <a:gd name="T0" fmla="*/ 0 w 26806"/>
              <a:gd name="T1" fmla="*/ 1899331 h 24508"/>
              <a:gd name="T2" fmla="*/ 73755619 w 26806"/>
              <a:gd name="T3" fmla="*/ 73076051 h 24508"/>
              <a:gd name="T4" fmla="*/ 14430128 w 26806"/>
              <a:gd name="T5" fmla="*/ 64405190 h 245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806" h="24508" fill="none" extrusionOk="0">
                <a:moveTo>
                  <a:pt x="-1" y="636"/>
                </a:moveTo>
                <a:cubicBezTo>
                  <a:pt x="1702" y="213"/>
                  <a:pt x="3451" y="0"/>
                  <a:pt x="5206" y="0"/>
                </a:cubicBezTo>
                <a:cubicBezTo>
                  <a:pt x="17135" y="0"/>
                  <a:pt x="26806" y="9670"/>
                  <a:pt x="26806" y="21600"/>
                </a:cubicBezTo>
                <a:cubicBezTo>
                  <a:pt x="26806" y="22572"/>
                  <a:pt x="26740" y="23544"/>
                  <a:pt x="26609" y="24508"/>
                </a:cubicBezTo>
              </a:path>
              <a:path w="26806" h="24508" stroke="0" extrusionOk="0">
                <a:moveTo>
                  <a:pt x="-1" y="636"/>
                </a:moveTo>
                <a:cubicBezTo>
                  <a:pt x="1702" y="213"/>
                  <a:pt x="3451" y="0"/>
                  <a:pt x="5206" y="0"/>
                </a:cubicBezTo>
                <a:cubicBezTo>
                  <a:pt x="17135" y="0"/>
                  <a:pt x="26806" y="9670"/>
                  <a:pt x="26806" y="21600"/>
                </a:cubicBezTo>
                <a:cubicBezTo>
                  <a:pt x="26806" y="22572"/>
                  <a:pt x="26740" y="23544"/>
                  <a:pt x="26609" y="24508"/>
                </a:cubicBezTo>
                <a:lnTo>
                  <a:pt x="5206" y="21600"/>
                </a:lnTo>
                <a:lnTo>
                  <a:pt x="-1" y="636"/>
                </a:lnTo>
                <a:close/>
              </a:path>
            </a:pathLst>
          </a:cu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anchor="ctr" wrap="none"/>
          <a:p>
            <a:endParaRPr lang="en-US"/>
          </a:p>
        </p:txBody>
      </p:sp>
      <p:sp>
        <p:nvSpPr>
          <p:cNvPr id="1048795" name="Text Box 48"/>
          <p:cNvSpPr txBox="1">
            <a:spLocks noChangeArrowheads="1"/>
          </p:cNvSpPr>
          <p:nvPr/>
        </p:nvSpPr>
        <p:spPr bwMode="auto">
          <a:xfrm rot="9053660" flipV="1">
            <a:off x="2670175" y="3514725"/>
            <a:ext cx="792163" cy="274638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b="1" sz="1200" lang="en-US"/>
              <a:t>180</a:t>
            </a:r>
            <a:r>
              <a:rPr sz="1200" lang="en-US"/>
              <a:t>º</a:t>
            </a:r>
          </a:p>
        </p:txBody>
      </p:sp>
      <p:sp>
        <p:nvSpPr>
          <p:cNvPr id="1048796" name="Arc 49"/>
          <p:cNvSpPr/>
          <p:nvPr/>
        </p:nvSpPr>
        <p:spPr bwMode="auto">
          <a:xfrm rot="6449669">
            <a:off x="2203450" y="2759075"/>
            <a:ext cx="1751013" cy="1674813"/>
          </a:xfrm>
          <a:custGeom>
            <a:avLst/>
            <a:gdLst>
              <a:gd name="T0" fmla="*/ 0 w 33244"/>
              <a:gd name="T1" fmla="*/ 10156987 h 30674"/>
              <a:gd name="T2" fmla="*/ 86685520 w 33244"/>
              <a:gd name="T3" fmla="*/ 91445478 h 30674"/>
              <a:gd name="T4" fmla="*/ 32303883 w 33244"/>
              <a:gd name="T5" fmla="*/ 64394032 h 3067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3244" h="30674" fill="none" extrusionOk="0">
                <a:moveTo>
                  <a:pt x="0" y="3407"/>
                </a:moveTo>
                <a:cubicBezTo>
                  <a:pt x="3476" y="1182"/>
                  <a:pt x="7516" y="0"/>
                  <a:pt x="11644" y="0"/>
                </a:cubicBezTo>
                <a:cubicBezTo>
                  <a:pt x="23573" y="0"/>
                  <a:pt x="33244" y="9670"/>
                  <a:pt x="33244" y="21600"/>
                </a:cubicBezTo>
                <a:cubicBezTo>
                  <a:pt x="33244" y="24733"/>
                  <a:pt x="32562" y="27830"/>
                  <a:pt x="31245" y="30673"/>
                </a:cubicBezTo>
              </a:path>
              <a:path w="33244" h="30674" stroke="0" extrusionOk="0">
                <a:moveTo>
                  <a:pt x="0" y="3407"/>
                </a:moveTo>
                <a:cubicBezTo>
                  <a:pt x="3476" y="1182"/>
                  <a:pt x="7516" y="0"/>
                  <a:pt x="11644" y="0"/>
                </a:cubicBezTo>
                <a:cubicBezTo>
                  <a:pt x="23573" y="0"/>
                  <a:pt x="33244" y="9670"/>
                  <a:pt x="33244" y="21600"/>
                </a:cubicBezTo>
                <a:cubicBezTo>
                  <a:pt x="33244" y="24733"/>
                  <a:pt x="32562" y="27830"/>
                  <a:pt x="31245" y="30673"/>
                </a:cubicBezTo>
                <a:lnTo>
                  <a:pt x="11644" y="21600"/>
                </a:lnTo>
                <a:lnTo>
                  <a:pt x="0" y="3407"/>
                </a:lnTo>
                <a:close/>
              </a:path>
            </a:pathLst>
          </a:custGeom>
          <a:noFill/>
          <a:ln w="38100" cap="rnd">
            <a:solidFill>
              <a:srgbClr val="0000FF"/>
            </a:solidFill>
            <a:prstDash val="sysDot"/>
            <a:round/>
            <a:headEnd type="triangle" w="med" len="med"/>
            <a:tailEnd/>
          </a:ln>
          <a:effectLst/>
        </p:spPr>
        <p:txBody>
          <a:bodyPr anchor="ctr" wrap="none"/>
          <a:p>
            <a:endParaRPr lang="en-US"/>
          </a:p>
        </p:txBody>
      </p:sp>
      <p:sp>
        <p:nvSpPr>
          <p:cNvPr id="1048797" name="Arc 53"/>
          <p:cNvSpPr/>
          <p:nvPr/>
        </p:nvSpPr>
        <p:spPr bwMode="auto">
          <a:xfrm rot="1251376">
            <a:off x="2997200" y="1042988"/>
            <a:ext cx="2354263" cy="1166812"/>
          </a:xfrm>
          <a:custGeom>
            <a:avLst/>
            <a:gdLst>
              <a:gd name="T0" fmla="*/ 0 w 24594"/>
              <a:gd name="T1" fmla="*/ 2664167 h 21600"/>
              <a:gd name="T2" fmla="*/ 225362051 w 24594"/>
              <a:gd name="T3" fmla="*/ 29930564 h 21600"/>
              <a:gd name="T4" fmla="*/ 56922354 w 24594"/>
              <a:gd name="T5" fmla="*/ 63030104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594" h="21600" fill="none" extrusionOk="0">
                <a:moveTo>
                  <a:pt x="-1" y="912"/>
                </a:moveTo>
                <a:cubicBezTo>
                  <a:pt x="2015" y="307"/>
                  <a:pt x="4107" y="0"/>
                  <a:pt x="6212" y="0"/>
                </a:cubicBezTo>
                <a:cubicBezTo>
                  <a:pt x="13703" y="0"/>
                  <a:pt x="20659" y="3881"/>
                  <a:pt x="24593" y="10257"/>
                </a:cubicBezTo>
              </a:path>
              <a:path w="24594" h="21600" stroke="0" extrusionOk="0">
                <a:moveTo>
                  <a:pt x="-1" y="912"/>
                </a:moveTo>
                <a:cubicBezTo>
                  <a:pt x="2015" y="307"/>
                  <a:pt x="4107" y="0"/>
                  <a:pt x="6212" y="0"/>
                </a:cubicBezTo>
                <a:cubicBezTo>
                  <a:pt x="13703" y="0"/>
                  <a:pt x="20659" y="3881"/>
                  <a:pt x="24593" y="10257"/>
                </a:cubicBezTo>
                <a:lnTo>
                  <a:pt x="6212" y="21600"/>
                </a:lnTo>
                <a:lnTo>
                  <a:pt x="-1" y="912"/>
                </a:lnTo>
                <a:close/>
              </a:path>
            </a:pathLst>
          </a:cu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anchor="ctr" wrap="none"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4000">
        <p14:vortex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dur="500" id="7"/>
                                        <p:tgtEl>
                                          <p:spTgt spid="1048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 nodeType="clickPar">
                      <p:stCondLst>
                        <p:cond delay="indefinite"/>
                      </p:stCondLst>
                      <p:childTnLst>
                        <p:par>
                          <p:cTn fill="hold" id="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dur="500" id="12"/>
                                        <p:tgtEl>
                                          <p:spTgt spid="104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3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4" nodeType="after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16"/>
                                        <p:tgtEl>
                                          <p:spTgt spid="104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 nodeType="clickPar">
                      <p:stCondLst>
                        <p:cond delay="indefinite"/>
                      </p:stCondLst>
                      <p:childTnLst>
                        <p:par>
                          <p:cTn fill="hold" id="1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21"/>
                                        <p:tgtEl>
                                          <p:spTgt spid="1048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22"/>
                                        <p:tgtEl>
                                          <p:spTgt spid="1048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23"/>
                                        <p:tgtEl>
                                          <p:spTgt spid="1048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 nodeType="clickPar">
                      <p:stCondLst>
                        <p:cond delay="indefinite"/>
                      </p:stCondLst>
                      <p:childTnLst>
                        <p:par>
                          <p:cTn fill="hold" id="25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6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28"/>
                                        <p:tgtEl>
                                          <p:spTgt spid="1048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29"/>
                                        <p:tgtEl>
                                          <p:spTgt spid="1048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30"/>
                                        <p:tgtEl>
                                          <p:spTgt spid="1048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 nodeType="clickPar">
                      <p:stCondLst>
                        <p:cond delay="indefinite"/>
                      </p:stCondLst>
                      <p:childTnLst>
                        <p:par>
                          <p:cTn fill="hold" id="3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3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35"/>
                                        <p:tgtEl>
                                          <p:spTgt spid="1048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36"/>
                                        <p:tgtEl>
                                          <p:spTgt spid="1048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37"/>
                                        <p:tgtEl>
                                          <p:spTgt spid="1048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8" nodeType="clickPar">
                      <p:stCondLst>
                        <p:cond delay="indefinite"/>
                      </p:stCondLst>
                      <p:childTnLst>
                        <p:par>
                          <p:cTn fill="hold" id="3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0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42"/>
                                        <p:tgtEl>
                                          <p:spTgt spid="10487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43"/>
                                        <p:tgtEl>
                                          <p:spTgt spid="10487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44"/>
                                        <p:tgtEl>
                                          <p:spTgt spid="10487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5" nodeType="clickPar">
                      <p:stCondLst>
                        <p:cond delay="indefinite"/>
                      </p:stCondLst>
                      <p:childTnLst>
                        <p:par>
                          <p:cTn fill="hold" id="4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7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49"/>
                                        <p:tgtEl>
                                          <p:spTgt spid="10487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50"/>
                                        <p:tgtEl>
                                          <p:spTgt spid="10487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51"/>
                                        <p:tgtEl>
                                          <p:spTgt spid="10487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2" nodeType="clickPar">
                      <p:stCondLst>
                        <p:cond delay="indefinite"/>
                      </p:stCondLst>
                      <p:childTnLst>
                        <p:par>
                          <p:cTn fill="hold" id="53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4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56"/>
                                        <p:tgtEl>
                                          <p:spTgt spid="10487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57"/>
                                        <p:tgtEl>
                                          <p:spTgt spid="10487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58"/>
                                        <p:tgtEl>
                                          <p:spTgt spid="10487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9" nodeType="clickPar">
                      <p:stCondLst>
                        <p:cond delay="indefinite"/>
                      </p:stCondLst>
                      <p:childTnLst>
                        <p:par>
                          <p:cTn fill="hold" id="6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1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63"/>
                                        <p:tgtEl>
                                          <p:spTgt spid="10487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64"/>
                                        <p:tgtEl>
                                          <p:spTgt spid="10487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65"/>
                                        <p:tgtEl>
                                          <p:spTgt spid="10487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6" nodeType="clickPar">
                      <p:stCondLst>
                        <p:cond delay="indefinite"/>
                      </p:stCondLst>
                      <p:childTnLst>
                        <p:par>
                          <p:cTn fill="hold" id="67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8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70"/>
                                        <p:tgtEl>
                                          <p:spTgt spid="10487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71"/>
                                        <p:tgtEl>
                                          <p:spTgt spid="10487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72"/>
                                        <p:tgtEl>
                                          <p:spTgt spid="10487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3" nodeType="clickPar">
                      <p:stCondLst>
                        <p:cond delay="indefinite"/>
                      </p:stCondLst>
                      <p:childTnLst>
                        <p:par>
                          <p:cTn fill="hold" id="7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75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77"/>
                                        <p:tgtEl>
                                          <p:spTgt spid="104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78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79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dur="500" id="81"/>
                                        <p:tgtEl>
                                          <p:spTgt spid="1048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1" id="82" nodeType="withEffect" presetClass="exit" presetID="3" presetSubtype="10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dur="500" id="83"/>
                                        <p:tgtEl>
                                          <p:spTgt spid="1048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84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85" nodeType="withEffect" presetClass="exit" presetID="3" presetSubtype="10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dur="500" id="86"/>
                                        <p:tgtEl>
                                          <p:spTgt spid="1048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87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88" nodeType="withEffect" presetClass="exit" presetID="3" presetSubtype="10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dur="500" id="89"/>
                                        <p:tgtEl>
                                          <p:spTgt spid="1048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1" nodeType="clickPar">
                      <p:stCondLst>
                        <p:cond delay="indefinite"/>
                      </p:stCondLst>
                      <p:childTnLst>
                        <p:par>
                          <p:cTn fill="hold" id="9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3" nodeType="click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dur="500" id="95"/>
                                        <p:tgtEl>
                                          <p:spTgt spid="104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6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97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dur="500" id="99"/>
                                        <p:tgtEl>
                                          <p:spTgt spid="104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0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01" nodeType="after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103"/>
                                        <p:tgtEl>
                                          <p:spTgt spid="1048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4" nodeType="clickPar">
                      <p:stCondLst>
                        <p:cond delay="indefinite"/>
                      </p:stCondLst>
                      <p:childTnLst>
                        <p:par>
                          <p:cTn fill="hold" id="105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6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108"/>
                                        <p:tgtEl>
                                          <p:spTgt spid="104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9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0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12"/>
                                        <p:tgtEl>
                                          <p:spTgt spid="1048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85" grpId="0" animBg="1"/>
      <p:bldP spid="1048785" grpId="1" animBg="1"/>
      <p:bldP spid="1048786" grpId="0" animBg="1"/>
      <p:bldP spid="1048786" grpId="1" animBg="1"/>
      <p:bldP spid="1048789" grpId="0"/>
      <p:bldP spid="1048789" grpId="1"/>
      <p:bldP spid="1048790" grpId="0" build="p"/>
      <p:bldP spid="1048791" grpId="0" animBg="1"/>
      <p:bldP spid="1048792" grpId="0" animBg="1"/>
      <p:bldP spid="1048793" grpId="0" animBg="1"/>
      <p:bldP spid="1048794" grpId="0" animBg="1"/>
      <p:bldP spid="1048795" grpId="0"/>
      <p:bldP spid="1048796" grpId="0" animBg="1"/>
      <p:bldP spid="104879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5" name="Picture 2" descr="الصفحة المدرجة1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lum contrast="18000"/>
          </a:blip>
          <a:srcRect l="13199" r="11601"/>
          <a:stretch>
            <a:fillRect/>
          </a:stretch>
        </p:blipFill>
        <p:spPr bwMode="auto">
          <a:xfrm rot="2181735">
            <a:off x="2408238" y="1668463"/>
            <a:ext cx="3452812" cy="3048000"/>
          </a:xfrm>
          <a:prstGeom prst="rect"/>
          <a:noFill/>
          <a:ln>
            <a:noFill/>
          </a:ln>
        </p:spPr>
      </p:pic>
      <p:pic>
        <p:nvPicPr>
          <p:cNvPr id="2097196" name="Picture 3" descr="بوصلة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>
            <a:lum contrast="12000"/>
          </a:blip>
          <a:srcRect l="9062" t="5446" r="5902" b="9494"/>
          <a:stretch>
            <a:fillRect/>
          </a:stretch>
        </p:blipFill>
        <p:spPr bwMode="auto">
          <a:xfrm>
            <a:off x="6372225" y="3789363"/>
            <a:ext cx="2408238" cy="2809875"/>
          </a:xfrm>
          <a:prstGeom prst="rect"/>
          <a:noFill/>
          <a:ln>
            <a:noFill/>
          </a:ln>
        </p:spPr>
      </p:pic>
      <p:pic>
        <p:nvPicPr>
          <p:cNvPr id="2097197" name="Picture 4" descr="image326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>
            <a:clrChange>
              <a:clrFrom>
                <a:srgbClr val="FFF8FF"/>
              </a:clrFrom>
              <a:clrTo>
                <a:srgbClr val="FFF8FF">
                  <a:alpha val="0"/>
                </a:srgbClr>
              </a:clrTo>
            </a:clrChange>
            <a:lum contrast="18000"/>
          </a:blip>
          <a:srcRect/>
          <a:stretch>
            <a:fillRect/>
          </a:stretch>
        </p:blipFill>
        <p:spPr bwMode="auto">
          <a:xfrm>
            <a:off x="0" y="333375"/>
            <a:ext cx="2714625" cy="1752600"/>
          </a:xfrm>
          <a:prstGeom prst="rect"/>
          <a:noFill/>
          <a:ln>
            <a:noFill/>
          </a:ln>
        </p:spPr>
      </p:pic>
      <p:sp>
        <p:nvSpPr>
          <p:cNvPr id="1048798" name="Line 5"/>
          <p:cNvSpPr>
            <a:spLocks noChangeShapeType="1"/>
          </p:cNvSpPr>
          <p:nvPr/>
        </p:nvSpPr>
        <p:spPr bwMode="auto">
          <a:xfrm flipH="1" flipV="1">
            <a:off x="6845300" y="4621213"/>
            <a:ext cx="1008063" cy="542925"/>
          </a:xfrm>
          <a:prstGeom prst="line"/>
          <a:noFill/>
          <a:ln w="28575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799" name="Line 6"/>
          <p:cNvSpPr>
            <a:spLocks noChangeShapeType="1"/>
          </p:cNvSpPr>
          <p:nvPr/>
        </p:nvSpPr>
        <p:spPr bwMode="auto">
          <a:xfrm flipH="1" flipV="1">
            <a:off x="1547813" y="1773238"/>
            <a:ext cx="4968875" cy="2663825"/>
          </a:xfrm>
          <a:prstGeom prst="line"/>
          <a:noFill/>
          <a:ln w="285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/>
          <a:p>
            <a:endParaRPr lang="en-US"/>
          </a:p>
        </p:txBody>
      </p:sp>
      <p:grpSp>
        <p:nvGrpSpPr>
          <p:cNvPr id="161" name="Group 12"/>
          <p:cNvGrpSpPr/>
          <p:nvPr/>
        </p:nvGrpSpPr>
        <p:grpSpPr bwMode="auto">
          <a:xfrm>
            <a:off x="2901950" y="5383213"/>
            <a:ext cx="4433888" cy="1101725"/>
            <a:chOff x="1828" y="3391"/>
            <a:chExt cx="2793" cy="694"/>
          </a:xfrm>
        </p:grpSpPr>
        <p:sp>
          <p:nvSpPr>
            <p:cNvPr id="1048800" name="AutoShape 10"/>
            <p:cNvSpPr/>
            <p:nvPr/>
          </p:nvSpPr>
          <p:spPr bwMode="auto">
            <a:xfrm rot="-3549947">
              <a:off x="3073" y="2146"/>
              <a:ext cx="142" cy="2631"/>
            </a:xfrm>
            <a:prstGeom prst="leftBracket">
              <a:avLst>
                <a:gd name="adj" fmla="val 0"/>
              </a:avLst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anchor="ctr" wrap="none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048801" name="Line 11"/>
            <p:cNvSpPr>
              <a:spLocks noChangeShapeType="1"/>
            </p:cNvSpPr>
            <p:nvPr/>
          </p:nvSpPr>
          <p:spPr bwMode="auto">
            <a:xfrm flipV="1">
              <a:off x="4303" y="3645"/>
              <a:ext cx="318" cy="440"/>
            </a:xfrm>
            <a:prstGeom prst="line"/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/>
            <a:p>
              <a:endParaRPr lang="en-US"/>
            </a:p>
          </p:txBody>
        </p:sp>
      </p:grpSp>
      <p:sp>
        <p:nvSpPr>
          <p:cNvPr id="1048802" name="Line 13"/>
          <p:cNvSpPr>
            <a:spLocks noChangeShapeType="1"/>
          </p:cNvSpPr>
          <p:nvPr/>
        </p:nvSpPr>
        <p:spPr bwMode="auto">
          <a:xfrm flipH="1">
            <a:off x="2903430" y="4532313"/>
            <a:ext cx="215900" cy="360362"/>
          </a:xfrm>
          <a:prstGeom prst="line"/>
          <a:noFill/>
          <a:ln w="28575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803" name="Text Box 14"/>
          <p:cNvSpPr txBox="1">
            <a:spLocks noChangeArrowheads="1"/>
          </p:cNvSpPr>
          <p:nvPr/>
        </p:nvSpPr>
        <p:spPr bwMode="auto">
          <a:xfrm rot="1934045">
            <a:off x="1958975" y="4900751"/>
            <a:ext cx="1511300" cy="366713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dirty="0" lang="fa-IR">
                <a:cs typeface="PT Bold Heading" pitchFamily="2" charset="-78"/>
              </a:rPr>
              <a:t>جهت شمال </a:t>
            </a:r>
            <a:endParaRPr dirty="0" lang="en-US">
              <a:cs typeface="PT Bold Heading" pitchFamily="2" charset="-78"/>
            </a:endParaRPr>
          </a:p>
        </p:txBody>
      </p:sp>
      <p:sp>
        <p:nvSpPr>
          <p:cNvPr id="1048804" name="AutoShape 19"/>
          <p:cNvSpPr/>
          <p:nvPr/>
        </p:nvSpPr>
        <p:spPr bwMode="auto">
          <a:xfrm>
            <a:off x="3635375" y="836613"/>
            <a:ext cx="1366838" cy="431800"/>
          </a:xfrm>
          <a:prstGeom prst="accentBorderCallout2">
            <a:avLst>
              <a:gd name="adj1" fmla="val 26472"/>
              <a:gd name="adj2" fmla="val -5574"/>
              <a:gd name="adj3" fmla="val 26472"/>
              <a:gd name="adj4" fmla="val -21718"/>
              <a:gd name="adj5" fmla="val 399264"/>
              <a:gd name="adj6" fmla="val -38329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dirty="0" lang="fa-IR">
                <a:solidFill>
                  <a:schemeClr val="bg1"/>
                </a:solidFill>
                <a:cs typeface="PT Bold Heading" pitchFamily="2" charset="-78"/>
              </a:rPr>
              <a:t>انحراف هدف </a:t>
            </a:r>
            <a:endParaRPr dirty="0" lang="en-US">
              <a:solidFill>
                <a:schemeClr val="bg1"/>
              </a:solidFill>
              <a:cs typeface="PT Bold Heading" pitchFamily="2" charset="-78"/>
            </a:endParaRPr>
          </a:p>
        </p:txBody>
      </p:sp>
      <p:sp>
        <p:nvSpPr>
          <p:cNvPr id="1048805" name="AutoShape 20"/>
          <p:cNvSpPr/>
          <p:nvPr/>
        </p:nvSpPr>
        <p:spPr bwMode="auto">
          <a:xfrm>
            <a:off x="5640388" y="1955800"/>
            <a:ext cx="1739900" cy="431800"/>
          </a:xfrm>
          <a:prstGeom prst="accentBorderCallout2">
            <a:avLst>
              <a:gd name="adj1" fmla="val 26472"/>
              <a:gd name="adj2" fmla="val -4380"/>
              <a:gd name="adj3" fmla="val 26472"/>
              <a:gd name="adj4" fmla="val -17338"/>
              <a:gd name="adj5" fmla="val 381616"/>
              <a:gd name="adj6" fmla="val -30750"/>
            </a:avLst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dirty="0" sz="2000" lang="fa-IR">
                <a:cs typeface="PT Bold Heading" pitchFamily="2" charset="-78"/>
              </a:rPr>
              <a:t>انحراف معکوس </a:t>
            </a:r>
            <a:endParaRPr dirty="0" sz="2000" lang="en-US">
              <a:cs typeface="PT Bold Heading" pitchFamily="2" charset="-78"/>
            </a:endParaRPr>
          </a:p>
        </p:txBody>
      </p:sp>
      <p:sp>
        <p:nvSpPr>
          <p:cNvPr id="1048806" name="Line 21"/>
          <p:cNvSpPr>
            <a:spLocks noChangeShapeType="1"/>
          </p:cNvSpPr>
          <p:nvPr/>
        </p:nvSpPr>
        <p:spPr bwMode="auto">
          <a:xfrm>
            <a:off x="3241675" y="2687638"/>
            <a:ext cx="1724025" cy="923925"/>
          </a:xfrm>
          <a:prstGeom prst="line"/>
          <a:noFill/>
          <a:ln w="762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"/>
                                        <p:tgtEl>
                                          <p:spTgt spid="1048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9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1000" id="11"/>
                                        <p:tgtEl>
                                          <p:spTgt spid="1048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" nodeType="clickPar">
                      <p:stCondLst>
                        <p:cond delay="indefinite"/>
                      </p:stCondLst>
                      <p:childTnLst>
                        <p:par>
                          <p:cTn fill="hold" id="13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4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16"/>
                                        <p:tgtEl>
                                          <p:spTgt spid="1048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 nodeType="clickPar">
                      <p:stCondLst>
                        <p:cond delay="indefinite"/>
                      </p:stCondLst>
                      <p:childTnLst>
                        <p:par>
                          <p:cTn fill="hold" id="1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21"/>
                                        <p:tgtEl>
                                          <p:spTgt spid="1048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2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23" nodeType="afterEffect" presetClass="entr" presetID="22" presetSubtype="1" repeatCount="300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dur="1000" id="25"/>
                                        <p:tgtEl>
                                          <p:spTgt spid="1048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6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grpId="1" id="27" nodeType="afterEffect" presetClass="emph" presetID="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dur="indefinite" id="28"/>
                                        <p:tgtEl>
                                          <p:spTgt spid="10488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dur="indefinite" id="29"/>
                                        <p:tgtEl>
                                          <p:spTgt spid="1048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98" grpId="0" animBg="1"/>
      <p:bldP spid="1048799" grpId="0" animBg="1"/>
      <p:bldP spid="1048804" grpId="0" animBg="1"/>
      <p:bldP spid="1048805" grpId="0" animBg="1"/>
      <p:bldP spid="1048806" grpId="0" animBg="1"/>
      <p:bldP spid="1048806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7" name="Rectangle 2"/>
          <p:cNvSpPr>
            <a:spLocks noGrp="1" noChangeArrowheads="1"/>
          </p:cNvSpPr>
          <p:nvPr>
            <p:ph type="title"/>
          </p:nvPr>
        </p:nvSpPr>
        <p:spPr>
          <a:xfrm>
            <a:off x="3851920" y="548680"/>
            <a:ext cx="3826768" cy="984250"/>
          </a:xfrm>
        </p:spPr>
        <p:txBody>
          <a:bodyPr/>
          <a:p>
            <a:pPr algn="r" eaLnBrk="1" hangingPunct="1" rtl="1"/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كار با قطب</a:t>
            </a:r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‌</a:t>
            </a:r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نما در </a:t>
            </a:r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شب</a:t>
            </a:r>
            <a:endParaRPr b="1" dirty="0" lang="en-US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algn="tl" blurRad="12700" dir="2700000" dist="38100" rotWithShape="0">
                  <a:schemeClr val="bg1">
                    <a:lumMod val="5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048808" name="Rectangle 5" descr="Rectangle: Click to edit Master text styles Second level Third level Fourth level Fifth level"/>
          <p:cNvSpPr>
            <a:spLocks noGrp="1" noChangeArrowheads="1"/>
          </p:cNvSpPr>
          <p:nvPr>
            <p:ph idx="1"/>
          </p:nvPr>
        </p:nvSpPr>
        <p:spPr>
          <a:xfrm>
            <a:off x="3018656" y="2636912"/>
            <a:ext cx="5493296" cy="2520280"/>
          </a:xfrm>
        </p:spPr>
        <p:txBody>
          <a:bodyPr>
            <a:normAutofit/>
          </a:bodyPr>
          <a:p>
            <a:pPr algn="r" eaLnBrk="1" hangingPunct="1" rtl="1"/>
            <a:r>
              <a:rPr dirty="0" sz="3200" lang="ar-SA" smtClean="0">
                <a:ln>
                  <a:solidFill>
                    <a:sysClr lastClr="000000" val="windowText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تعيين شمال </a:t>
            </a:r>
            <a:r>
              <a:rPr dirty="0" sz="3200" lang="ar-SA" smtClean="0">
                <a:ln>
                  <a:solidFill>
                    <a:sysClr lastClr="000000" val="windowText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مغناطيسي</a:t>
            </a:r>
            <a:endParaRPr dirty="0" sz="3200" lang="ar-SA" smtClean="0">
              <a:ln>
                <a:solidFill>
                  <a:sysClr lastClr="000000" val="windowText"/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algn="r" eaLnBrk="1" hangingPunct="1" rtl="1"/>
            <a:r>
              <a:rPr dirty="0" sz="3200" lang="ar-SA" smtClean="0">
                <a:ln>
                  <a:solidFill>
                    <a:sysClr lastClr="000000" val="windowText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تعيين </a:t>
            </a:r>
            <a:r>
              <a:rPr dirty="0" sz="3200" lang="ar-SA" smtClean="0">
                <a:ln>
                  <a:solidFill>
                    <a:sysClr lastClr="000000" val="windowText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انحراف </a:t>
            </a:r>
            <a:r>
              <a:rPr dirty="0" sz="3200" lang="ar-SA" smtClean="0">
                <a:ln>
                  <a:solidFill>
                    <a:sysClr lastClr="000000" val="windowText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هدف</a:t>
            </a:r>
            <a:endParaRPr dirty="0" sz="3200" lang="ar-SA" smtClean="0">
              <a:ln>
                <a:solidFill>
                  <a:sysClr lastClr="000000" val="windowText"/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algn="r" eaLnBrk="1" hangingPunct="1" rtl="1"/>
            <a:r>
              <a:rPr dirty="0" sz="3200" lang="ar-SA" smtClean="0">
                <a:ln>
                  <a:solidFill>
                    <a:sysClr lastClr="000000" val="windowText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تعيين </a:t>
            </a:r>
            <a:r>
              <a:rPr dirty="0" sz="3200" lang="ar-SA" smtClean="0">
                <a:ln>
                  <a:solidFill>
                    <a:sysClr lastClr="000000" val="windowText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گراي </a:t>
            </a:r>
            <a:r>
              <a:rPr dirty="0" sz="3200" lang="ar-SA" smtClean="0">
                <a:ln>
                  <a:solidFill>
                    <a:sysClr lastClr="000000" val="windowText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هدف</a:t>
            </a:r>
            <a:endParaRPr dirty="0" sz="3200" lang="ar-SA" smtClean="0">
              <a:ln>
                <a:solidFill>
                  <a:sysClr lastClr="000000" val="windowText"/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algn="r" eaLnBrk="1" hangingPunct="1" rtl="1"/>
            <a:r>
              <a:rPr dirty="0" sz="3200" lang="ar-SA" smtClean="0">
                <a:ln>
                  <a:solidFill>
                    <a:sysClr lastClr="000000" val="windowText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گراي معكوس</a:t>
            </a:r>
            <a:endParaRPr dirty="0" sz="3200" lang="en-US" smtClean="0">
              <a:ln>
                <a:solidFill>
                  <a:sysClr lastClr="000000" val="windowText"/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250">
        <p14:flip dir="l"/>
      </p:transition>
    </mc:Choice>
    <mc:Fallback>
      <p:transition spd="slow">
        <p:fade/>
      </p:transition>
    </mc:Fallback>
  </mc:AlternateContent>
  <p:timing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9" name="Rectangle 2"/>
          <p:cNvSpPr>
            <a:spLocks noGrp="1" noChangeArrowheads="1"/>
          </p:cNvSpPr>
          <p:nvPr>
            <p:ph type="title"/>
          </p:nvPr>
        </p:nvSpPr>
        <p:spPr>
          <a:xfrm>
            <a:off x="4139952" y="764704"/>
            <a:ext cx="3610744" cy="984250"/>
          </a:xfrm>
        </p:spPr>
        <p:txBody>
          <a:bodyPr/>
          <a:p>
            <a:pPr algn="r" eaLnBrk="1" hangingPunct="1"/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تعيين شمال </a:t>
            </a:r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مغناطيسي</a:t>
            </a:r>
            <a:r>
              <a:rPr b="1" dirty="0" lang="en-US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  <a:endParaRPr b="1" dirty="0" lang="en-US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algn="tl" blurRad="12700" dir="2700000" dist="38100" rotWithShape="0">
                  <a:schemeClr val="bg1">
                    <a:lumMod val="5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048810" name="Rectangle 4" descr="Rectangle: Click to edit Master text styles Second level Third level Fourth level Fifth level"/>
          <p:cNvSpPr>
            <a:spLocks noGrp="1" noChangeArrowheads="1"/>
          </p:cNvSpPr>
          <p:nvPr>
            <p:ph idx="1"/>
          </p:nvPr>
        </p:nvSpPr>
        <p:spPr>
          <a:xfrm>
            <a:off x="539552" y="2564904"/>
            <a:ext cx="7993013" cy="2646089"/>
          </a:xfrm>
        </p:spPr>
        <p:txBody>
          <a:bodyPr>
            <a:normAutofit/>
          </a:bodyPr>
          <a:p>
            <a:pPr algn="r" eaLnBrk="1" hangingPunct="1" rtl="1"/>
            <a:r>
              <a:rPr b="1" dirty="0" sz="2800" lang="ar-SA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Titr" panose="00000700000000000000" pitchFamily="2" charset="-78"/>
              </a:rPr>
              <a:t>با گشودن قطب‌نما و آزاد كردن سوزن شمال مغناطيسي را از طريق عقربه متحرك كه نوك </a:t>
            </a:r>
            <a:r>
              <a:rPr b="1" dirty="0" sz="2800" lang="ar-SA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Titr" panose="00000700000000000000" pitchFamily="2" charset="-78"/>
                <a:hlinkClick r:id="rId1" action="ppaction://hlinksldjump"/>
              </a:rPr>
              <a:t>فسفري</a:t>
            </a:r>
            <a:r>
              <a:rPr b="1" dirty="0" sz="2800" lang="ar-SA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Titr" panose="00000700000000000000" pitchFamily="2" charset="-78"/>
              </a:rPr>
              <a:t> دارد مشخص مي‌كنيم.</a:t>
            </a:r>
            <a:endParaRPr b="1" dirty="0" sz="2800" lang="en-US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Titr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600">
        <p14:conveyor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7"/>
                                        <p:tgtEl>
                                          <p:spTgt spid="1048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10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8" name="Picture 4" descr="lensaticmarching6"/>
          <p:cNvPicPr>
            <a:picLocks noChangeAspect="1" noGrp="1" noChangeArrowheads="1"/>
          </p:cNvPicPr>
          <p:nvPr>
            <p:ph idx="1"/>
          </p:nvPr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625475" y="801688"/>
            <a:ext cx="8051800" cy="5264150"/>
          </a:xfrm>
          <a:noFill/>
        </p:spPr>
      </p:pic>
      <p:sp>
        <p:nvSpPr>
          <p:cNvPr id="1048811" name="Text Box 14"/>
          <p:cNvSpPr txBox="1">
            <a:spLocks noChangeArrowheads="1"/>
          </p:cNvSpPr>
          <p:nvPr/>
        </p:nvSpPr>
        <p:spPr bwMode="auto">
          <a:xfrm>
            <a:off x="4356100" y="2492375"/>
            <a:ext cx="2376488" cy="385763"/>
          </a:xfrm>
          <a:prstGeom prst="rect"/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a-IR">
                <a:solidFill>
                  <a:schemeClr val="bg1"/>
                </a:solidFill>
                <a:cs typeface="PT Bold Heading" pitchFamily="2" charset="-78"/>
              </a:rPr>
              <a:t>جهت شمال مغناطیسی </a:t>
            </a:r>
            <a:endParaRPr lang="en-US">
              <a:solidFill>
                <a:schemeClr val="bg1"/>
              </a:solidFill>
              <a:cs typeface="PT Bold Heading" pitchFamily="2" charset="-78"/>
            </a:endParaRPr>
          </a:p>
        </p:txBody>
      </p:sp>
    </p:spTree>
  </p:cSld>
  <p:clrMapOvr>
    <a:masterClrMapping/>
  </p:clrMapOvr>
  <p:transition spd="slow">
    <p:checker/>
  </p:transition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p:bgPr>
    </p:bg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5" name=""/>
          <p:cNvSpPr txBox="1"/>
          <p:nvPr/>
        </p:nvSpPr>
        <p:spPr>
          <a:xfrm>
            <a:off x="3298691" y="837253"/>
            <a:ext cx="4000000" cy="688339"/>
          </a:xfrm>
          <a:prstGeom prst="rect"/>
        </p:spPr>
        <p:txBody>
          <a:bodyPr rtlCol="0" wrap="square">
            <a:spAutoFit/>
          </a:bodyPr>
          <a:p>
            <a:r>
              <a:rPr b="1" sz="4100" lang="fa-IR">
                <a:solidFill>
                  <a:srgbClr val="000000"/>
                </a:solidFill>
              </a:rPr>
              <a:t>آموزش</a:t>
            </a:r>
            <a:r>
              <a:rPr altLang="fa-IR" b="1" sz="4100" lang="en-US">
                <a:solidFill>
                  <a:srgbClr val="000000"/>
                </a:solidFill>
              </a:rPr>
              <a:t> </a:t>
            </a:r>
            <a:r>
              <a:rPr altLang="en-US" b="1" sz="4100" lang="fa-IR">
                <a:solidFill>
                  <a:srgbClr val="000000"/>
                </a:solidFill>
              </a:rPr>
              <a:t>قطب</a:t>
            </a:r>
            <a:r>
              <a:rPr altLang="fa-IR" b="1" sz="4100" lang="en-US">
                <a:solidFill>
                  <a:srgbClr val="000000"/>
                </a:solidFill>
              </a:rPr>
              <a:t> </a:t>
            </a:r>
            <a:r>
              <a:rPr altLang="en-US" b="1" sz="4100" lang="fa-IR">
                <a:solidFill>
                  <a:srgbClr val="000000"/>
                </a:solidFill>
              </a:rPr>
              <a:t>نما</a:t>
            </a:r>
            <a:endParaRPr b="1" sz="4100" lang="fa-IR">
              <a:solidFill>
                <a:srgbClr val="000000"/>
              </a:solidFill>
            </a:endParaRPr>
          </a:p>
        </p:txBody>
      </p:sp>
      <p:sp>
        <p:nvSpPr>
          <p:cNvPr id="1049027" name=""/>
          <p:cNvSpPr txBox="1"/>
          <p:nvPr/>
        </p:nvSpPr>
        <p:spPr>
          <a:xfrm>
            <a:off x="3540921" y="2699697"/>
            <a:ext cx="4000000" cy="599440"/>
          </a:xfrm>
          <a:prstGeom prst="rect"/>
        </p:spPr>
        <p:txBody>
          <a:bodyPr rtlCol="0" wrap="square">
            <a:spAutoFit/>
          </a:bodyPr>
          <a:p>
            <a:r>
              <a:rPr b="1" sz="3600" lang="fa-IR">
                <a:solidFill>
                  <a:srgbClr val="000000"/>
                </a:solidFill>
              </a:rPr>
              <a:t>گردان</a:t>
            </a:r>
            <a:r>
              <a:rPr b="1" sz="3600" lang="fa-IR">
                <a:solidFill>
                  <a:srgbClr val="000000"/>
                </a:solidFill>
              </a:rPr>
              <a:t>۱</a:t>
            </a:r>
            <a:r>
              <a:rPr b="1" sz="3600" lang="fa-IR">
                <a:solidFill>
                  <a:srgbClr val="000000"/>
                </a:solidFill>
              </a:rPr>
              <a:t>۳</a:t>
            </a:r>
            <a:r>
              <a:rPr b="1" sz="3600" lang="fa-IR">
                <a:solidFill>
                  <a:srgbClr val="000000"/>
                </a:solidFill>
              </a:rPr>
              <a:t>۵</a:t>
            </a:r>
            <a:r>
              <a:rPr b="1" sz="3600" lang="fa-IR">
                <a:solidFill>
                  <a:srgbClr val="000000"/>
                </a:solidFill>
              </a:rPr>
              <a:t>تکاور</a:t>
            </a:r>
            <a:endParaRPr b="1" sz="3600" lang="fa-IR">
              <a:solidFill>
                <a:srgbClr val="000000"/>
              </a:solidFill>
            </a:endParaRPr>
          </a:p>
        </p:txBody>
      </p:sp>
      <p:sp>
        <p:nvSpPr>
          <p:cNvPr id="1049028" name=""/>
          <p:cNvSpPr txBox="1"/>
          <p:nvPr/>
        </p:nvSpPr>
        <p:spPr>
          <a:xfrm>
            <a:off x="3151623" y="4473242"/>
            <a:ext cx="4000000" cy="1348740"/>
          </a:xfrm>
          <a:prstGeom prst="rect"/>
        </p:spPr>
        <p:txBody>
          <a:bodyPr rtlCol="0" wrap="square">
            <a:spAutoFit/>
          </a:bodyPr>
          <a:p>
            <a:r>
              <a:rPr sz="2800" lang="fa-IR">
                <a:solidFill>
                  <a:srgbClr val="000000"/>
                </a:solidFill>
              </a:rPr>
              <a:t>گردا</a:t>
            </a:r>
            <a:r>
              <a:rPr sz="2800" lang="fa-IR">
                <a:solidFill>
                  <a:srgbClr val="000000"/>
                </a:solidFill>
              </a:rPr>
              <a:t>و</a:t>
            </a:r>
            <a:r>
              <a:rPr sz="2800" lang="fa-IR">
                <a:solidFill>
                  <a:srgbClr val="000000"/>
                </a:solidFill>
              </a:rPr>
              <a:t>ر</a:t>
            </a:r>
            <a:r>
              <a:rPr sz="2800" lang="fa-IR">
                <a:solidFill>
                  <a:srgbClr val="000000"/>
                </a:solidFill>
              </a:rPr>
              <a:t>نده</a:t>
            </a:r>
            <a:r>
              <a:rPr altLang="fa-IR" sz="2800" lang="en-US">
                <a:solidFill>
                  <a:srgbClr val="000000"/>
                </a:solidFill>
              </a:rPr>
              <a:t> </a:t>
            </a:r>
            <a:r>
              <a:rPr altLang="fa-IR" sz="2800" lang="en-US">
                <a:solidFill>
                  <a:srgbClr val="000000"/>
                </a:solidFill>
              </a:rPr>
              <a:t>.</a:t>
            </a:r>
            <a:r>
              <a:rPr altLang="en-US" sz="2800" lang="fa-IR">
                <a:solidFill>
                  <a:srgbClr val="000000"/>
                </a:solidFill>
              </a:rPr>
              <a:t>حامدمحسنی</a:t>
            </a:r>
            <a:endParaRPr sz="2800" lang="fa-IR">
              <a:solidFill>
                <a:srgbClr val="000000"/>
              </a:solidFill>
            </a:endParaRPr>
          </a:p>
          <a:p>
            <a:endParaRPr sz="2800" lang="fa-IR">
              <a:solidFill>
                <a:srgbClr val="000000"/>
              </a:solidFill>
            </a:endParaRPr>
          </a:p>
          <a:p>
            <a:endParaRPr sz="2800" lang="fa-IR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2000">
        <p14:ferris dir="r"/>
      </p:transition>
    </mc:Choice>
    <mc:Fallback>
      <p:transition spd="slow">
        <p:fade/>
      </p:transition>
    </mc:Fallback>
  </mc:AlternateContent>
  <p:timing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2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808" y="620688"/>
            <a:ext cx="4762872" cy="911225"/>
          </a:xfrm>
        </p:spPr>
        <p:txBody>
          <a:bodyPr/>
          <a:p>
            <a:pPr algn="r" eaLnBrk="1" hangingPunct="1" rtl="1"/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تعيين انحراف (گرا) هدف</a:t>
            </a:r>
            <a:r>
              <a:rPr b="1" dirty="0" lang="en-US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</a:p>
        </p:txBody>
      </p:sp>
      <p:sp>
        <p:nvSpPr>
          <p:cNvPr id="1048813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2276872"/>
            <a:ext cx="7772400" cy="4032448"/>
          </a:xfrm>
        </p:spPr>
        <p:txBody>
          <a:bodyPr>
            <a:normAutofit fontScale="96429" lnSpcReduction="20000"/>
          </a:bodyPr>
          <a:p>
            <a:pPr algn="r" eaLnBrk="1" hangingPunct="1" rtl="1"/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قطب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‌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نما 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را باز كرده و آن را صفر 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مي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‌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كنيم</a:t>
            </a:r>
            <a:endParaRPr dirty="0" sz="2800" lang="ar-SA" smtClean="0"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cs typeface="B Nazanin" panose="00000400000000000000" pitchFamily="2" charset="-78"/>
            </a:endParaRPr>
          </a:p>
          <a:p>
            <a:pPr algn="r" eaLnBrk="1" hangingPunct="1" rtl="1"/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از 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شكاف به وسط دو نقطة فسفري به سوي هدف (كه روشن باشد) 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نشانه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‌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گيري</a:t>
            </a:r>
            <a:r>
              <a:rPr dirty="0" sz="2800" lang="en-US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 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مي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‌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كنيم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.</a:t>
            </a:r>
          </a:p>
          <a:p>
            <a:pPr algn="r" eaLnBrk="1" hangingPunct="1" rtl="1"/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پس 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از نشانه 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‌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روي عدسي را به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‌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آرامي قفل 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مي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‌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كنيم</a:t>
            </a:r>
            <a:endParaRPr dirty="0" sz="2800" lang="ar-SA" smtClean="0"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cs typeface="B Nazanin" panose="00000400000000000000" pitchFamily="2" charset="-78"/>
            </a:endParaRPr>
          </a:p>
          <a:p>
            <a:pPr algn="r" eaLnBrk="1" hangingPunct="1" rtl="1"/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سپس 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طوقه متحرك را درجهت خلاف ساعت مي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‌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چرخانيم.</a:t>
            </a:r>
          </a:p>
          <a:p>
            <a:pPr algn="r" eaLnBrk="1" hangingPunct="1" rtl="1"/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تعداد 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طقه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‌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ها را مي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‌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شماريم تا خط فسفري روي شيشه روي عقربه متحرك قرار گيرد.</a:t>
            </a:r>
          </a:p>
          <a:p>
            <a:pPr algn="r" eaLnBrk="1" hangingPunct="1" rtl="1"/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تعداد 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طقه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‌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ها در 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در</a:t>
            </a:r>
            <a:r>
              <a:rPr dirty="0" sz="2800" lang="fa-IR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ج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ه 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يا ميليم ضرب مي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‌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كنيم.</a:t>
            </a:r>
          </a:p>
          <a:p>
            <a:pPr algn="r" eaLnBrk="1" hangingPunct="1" rtl="1"/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هر </a:t>
            </a:r>
            <a:r>
              <a:rPr dirty="0" sz="2800" lang="fa-IR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ت</a:t>
            </a:r>
            <a:r>
              <a:rPr dirty="0" sz="2800" lang="ar-SA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قه=3 درجه=31/53 ميليم غربي</a:t>
            </a:r>
            <a:r>
              <a:rPr dirty="0" sz="2800" lang="en-US" smtClean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B Nazanin" panose="00000400000000000000" pitchFamily="2" charset="-78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>
        <p14:flash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7"/>
                                        <p:tgtEl>
                                          <p:spTgt spid="1048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 nodeType="clickPar">
                      <p:stCondLst>
                        <p:cond delay="indefinite"/>
                      </p:stCondLst>
                      <p:childTnLst>
                        <p:par>
                          <p:cTn fill="hold" id="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12"/>
                                        <p:tgtEl>
                                          <p:spTgt spid="10488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 nodeType="clickPar">
                      <p:stCondLst>
                        <p:cond delay="indefinite"/>
                      </p:stCondLst>
                      <p:childTnLst>
                        <p:par>
                          <p:cTn fill="hold" id="1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17"/>
                                        <p:tgtEl>
                                          <p:spTgt spid="10488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 nodeType="clickPar">
                      <p:stCondLst>
                        <p:cond delay="indefinite"/>
                      </p:stCondLst>
                      <p:childTnLst>
                        <p:par>
                          <p:cTn fill="hold" id="1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22"/>
                                        <p:tgtEl>
                                          <p:spTgt spid="10488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27"/>
                                        <p:tgtEl>
                                          <p:spTgt spid="10488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 nodeType="clickPar">
                      <p:stCondLst>
                        <p:cond delay="indefinite"/>
                      </p:stCondLst>
                      <p:childTnLst>
                        <p:par>
                          <p:cTn fill="hold" id="2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32"/>
                                        <p:tgtEl>
                                          <p:spTgt spid="10488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 nodeType="clickPar">
                      <p:stCondLst>
                        <p:cond delay="indefinite"/>
                      </p:stCondLst>
                      <p:childTnLst>
                        <p:par>
                          <p:cTn fill="hold" id="3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37"/>
                                        <p:tgtEl>
                                          <p:spTgt spid="10488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1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9" name="Picture 11" descr="lensatictrit12"/>
          <p:cNvPicPr>
            <a:picLocks noChangeAspect="1" noGrp="1" noChangeArrowheads="1"/>
          </p:cNvPicPr>
          <p:nvPr>
            <p:ph/>
          </p:nvPr>
        </p:nvPicPr>
        <p:blipFill>
          <a:blip xmlns:r="http://schemas.openxmlformats.org/officeDocument/2006/relationships" r:embed="rId1">
            <a:lum bright="18000" contrast="6000"/>
          </a:blip>
          <a:stretch>
            <a:fillRect/>
          </a:stretch>
        </p:blipFill>
        <p:spPr>
          <a:xfrm>
            <a:off x="539552" y="548680"/>
            <a:ext cx="8147248" cy="5041097"/>
          </a:xfr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0" name="Picture 4" descr="تحديدانحراف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539552" y="476672"/>
            <a:ext cx="7201173" cy="6225698"/>
          </a:xfrm>
          <a:prstGeom prst="rect"/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 invX="1"/>
      </p:transition>
    </mc:Choice>
    <mc:Fallback>
      <p:transition spd="slow">
        <p:fade/>
      </p:transition>
    </mc:Fallback>
  </mc:AlternateContent>
  <p:timing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1" name="Picture 4" descr="تحديدانحراف1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lum bright="6000"/>
          </a:blip>
          <a:srcRect/>
          <a:stretch>
            <a:fillRect/>
          </a:stretch>
        </p:blipFill>
        <p:spPr bwMode="auto">
          <a:xfrm>
            <a:off x="539553" y="476672"/>
            <a:ext cx="8064896" cy="5688632"/>
          </a:xfrm>
          <a:prstGeom prst="rect"/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2" name="Picture 5" descr="تحديدانحراف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lum bright="6000"/>
          </a:blip>
          <a:srcRect/>
          <a:stretch>
            <a:fillRect/>
          </a:stretch>
        </p:blipFill>
        <p:spPr bwMode="auto">
          <a:xfrm>
            <a:off x="488950" y="6350"/>
            <a:ext cx="8262938" cy="6838950"/>
          </a:xfrm>
          <a:prstGeom prst="rect"/>
          <a:noFill/>
          <a:ln>
            <a:noFill/>
          </a:ln>
        </p:spPr>
      </p:pic>
      <p:sp>
        <p:nvSpPr>
          <p:cNvPr id="1048814" name="Rectangle 7"/>
          <p:cNvSpPr>
            <a:spLocks noChangeArrowheads="1"/>
          </p:cNvSpPr>
          <p:nvPr/>
        </p:nvSpPr>
        <p:spPr bwMode="auto">
          <a:xfrm>
            <a:off x="5220072" y="548680"/>
            <a:ext cx="2880445" cy="1799927"/>
          </a:xfrm>
          <a:prstGeom prst="rect"/>
          <a:noFill/>
          <a:ln>
            <a:noFill/>
          </a:ln>
          <a:effectLst/>
        </p:spPr>
        <p:txBody>
          <a:bodyPr/>
          <a:lstStyle>
            <a:lvl1pPr indent="-342900" marL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Low" eaLnBrk="1" hangingPunct="1" rtl="1">
              <a:spcBef>
                <a:spcPct val="20000"/>
              </a:spcBef>
              <a:buFontTx/>
              <a:buChar char="•"/>
            </a:pPr>
            <a:r>
              <a:rPr dirty="0" sz="2400" lang="ar-LB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مثال :</a:t>
            </a:r>
          </a:p>
          <a:p>
            <a:pPr algn="justLow" eaLnBrk="1" hangingPunct="1" rtl="1">
              <a:spcBef>
                <a:spcPct val="20000"/>
              </a:spcBef>
              <a:buFontTx/>
              <a:buChar char="•"/>
            </a:pPr>
            <a:r>
              <a:rPr dirty="0" sz="2400" lang="fa-IR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ا</a:t>
            </a:r>
            <a:r>
              <a:rPr dirty="0" sz="2400" lang="ar-LB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نحراف اهدف </a:t>
            </a:r>
            <a:r>
              <a:rPr dirty="0" sz="2400" lang="en-US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22</a:t>
            </a:r>
            <a:r>
              <a:rPr dirty="0" sz="2400" lang="ar-LB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 </a:t>
            </a:r>
            <a:r>
              <a:rPr dirty="0" sz="2400" lang="fa-IR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 </a:t>
            </a:r>
            <a:r>
              <a:rPr dirty="0" sz="2400" lang="fa-IR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تقه</a:t>
            </a:r>
            <a:endParaRPr dirty="0" sz="2400" lang="ar-LB">
              <a:ln>
                <a:solidFill>
                  <a:schemeClr val="tx1"/>
                </a:solidFill>
              </a:ln>
              <a:solidFill>
                <a:schemeClr val="bg1"/>
              </a:solidFill>
              <a:cs typeface="B Titr" panose="00000700000000000000" pitchFamily="2" charset="-78"/>
            </a:endParaRPr>
          </a:p>
          <a:p>
            <a:pPr algn="justLow" eaLnBrk="1" hangingPunct="1" rtl="1">
              <a:spcBef>
                <a:spcPct val="20000"/>
              </a:spcBef>
              <a:buFontTx/>
              <a:buChar char="•"/>
            </a:pPr>
            <a:r>
              <a:rPr dirty="0" sz="2400" lang="fa-IR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ضرب در </a:t>
            </a:r>
            <a:r>
              <a:rPr dirty="0" sz="2400" lang="en-US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3</a:t>
            </a:r>
            <a:r>
              <a:rPr dirty="0" sz="2400" lang="ar-LB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 </a:t>
            </a:r>
            <a:endParaRPr dirty="0" sz="2400" lang="ar-LB">
              <a:ln>
                <a:solidFill>
                  <a:schemeClr val="tx1"/>
                </a:solidFill>
              </a:ln>
              <a:solidFill>
                <a:schemeClr val="bg1"/>
              </a:solidFill>
              <a:cs typeface="B Titr" panose="00000700000000000000" pitchFamily="2" charset="-78"/>
            </a:endParaRPr>
          </a:p>
          <a:p>
            <a:pPr algn="justLow" eaLnBrk="1" hangingPunct="1" rtl="1">
              <a:spcBef>
                <a:spcPct val="20000"/>
              </a:spcBef>
              <a:buFontTx/>
              <a:buChar char="•"/>
            </a:pPr>
            <a:r>
              <a:rPr dirty="0" sz="2400" lang="fa-IR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cs typeface="B Titr" panose="00000700000000000000" pitchFamily="2" charset="-78"/>
              </a:rPr>
              <a:t>66 = 3 * 22</a:t>
            </a:r>
            <a:endParaRPr dirty="0" sz="2400" lang="en-US">
              <a:ln>
                <a:solidFill>
                  <a:schemeClr val="tx1"/>
                </a:solidFill>
              </a:ln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7"/>
                                        <p:tgtEl>
                                          <p:spTgt spid="1048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8"/>
                                        <p:tgtEl>
                                          <p:spTgt spid="1048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9"/>
                                        <p:tgtEl>
                                          <p:spTgt spid="1048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14"/>
                                        <p:tgtEl>
                                          <p:spTgt spid="10488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15"/>
                                        <p:tgtEl>
                                          <p:spTgt spid="10488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16"/>
                                        <p:tgtEl>
                                          <p:spTgt spid="10488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 nodeType="clickPar">
                      <p:stCondLst>
                        <p:cond delay="indefinite"/>
                      </p:stCondLst>
                      <p:childTnLst>
                        <p:par>
                          <p:cTn fill="hold" id="1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21"/>
                                        <p:tgtEl>
                                          <p:spTgt spid="10488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22"/>
                                        <p:tgtEl>
                                          <p:spTgt spid="10488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23"/>
                                        <p:tgtEl>
                                          <p:spTgt spid="10488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 nodeType="clickPar">
                      <p:stCondLst>
                        <p:cond delay="indefinite"/>
                      </p:stCondLst>
                      <p:childTnLst>
                        <p:par>
                          <p:cTn fill="hold" id="25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6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28"/>
                                        <p:tgtEl>
                                          <p:spTgt spid="10488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29"/>
                                        <p:tgtEl>
                                          <p:spTgt spid="10488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30"/>
                                        <p:tgtEl>
                                          <p:spTgt spid="10488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31" nodeType="withEffect" presetClass="exit" presetID="3" presetSubtype="10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dur="500" id="32"/>
                                        <p:tgtEl>
                                          <p:spTgt spid="1048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34" nodeType="withEffect" presetClass="exit" presetID="3" presetSubtype="10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dur="500" id="35"/>
                                        <p:tgtEl>
                                          <p:spTgt spid="10488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8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37" nodeType="withEffect" presetClass="exit" presetID="3" presetSubtype="10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dur="500" id="38"/>
                                        <p:tgtEl>
                                          <p:spTgt spid="10488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39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8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40" nodeType="withEffect" presetClass="exit" presetID="3" presetSubtype="10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dur="500" id="41"/>
                                        <p:tgtEl>
                                          <p:spTgt spid="10488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8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14" grpId="0" build="p"/>
      <p:bldP spid="1048814" grpId="1" build="allAtOnce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5" name="Rectangle 2"/>
          <p:cNvSpPr>
            <a:spLocks noGrp="1" noChangeArrowheads="1"/>
          </p:cNvSpPr>
          <p:nvPr>
            <p:ph type="title"/>
          </p:nvPr>
        </p:nvSpPr>
        <p:spPr>
          <a:xfrm>
            <a:off x="4499992" y="692696"/>
            <a:ext cx="3178696" cy="911225"/>
          </a:xfrm>
        </p:spPr>
        <p:txBody>
          <a:bodyPr/>
          <a:p>
            <a:pPr algn="r" eaLnBrk="1" hangingPunct="1" rtl="1"/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جهت</a:t>
            </a:r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‌</a:t>
            </a:r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يابي هدف</a:t>
            </a:r>
            <a:r>
              <a:rPr b="1" dirty="0" lang="en-US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</a:p>
        </p:txBody>
      </p:sp>
      <p:sp>
        <p:nvSpPr>
          <p:cNvPr id="1048816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2420888"/>
            <a:ext cx="7920807" cy="3758976"/>
          </a:xfrm>
        </p:spPr>
        <p:txBody>
          <a:bodyPr/>
          <a:p>
            <a:pPr algn="r" eaLnBrk="1" hangingPunct="1" rtl="1">
              <a:lnSpc>
                <a:spcPct val="150000"/>
              </a:lnSpc>
            </a:pPr>
            <a:r>
              <a:rPr dirty="0" lang="ar-SA" smtClean="0">
                <a:solidFill>
                  <a:srgbClr val="002060"/>
                </a:solidFill>
                <a:cs typeface="B Titr" panose="00000700000000000000" pitchFamily="2" charset="-78"/>
              </a:rPr>
              <a:t>پس </a:t>
            </a:r>
            <a:r>
              <a:rPr dirty="0" lang="ar-SA" smtClean="0">
                <a:solidFill>
                  <a:srgbClr val="002060"/>
                </a:solidFill>
                <a:cs typeface="B Titr" panose="00000700000000000000" pitchFamily="2" charset="-78"/>
              </a:rPr>
              <a:t>از به‌دست آوردن انحراف (گرا) قطب‌نما را صفر مي‌كنيم.</a:t>
            </a:r>
          </a:p>
          <a:p>
            <a:pPr algn="r" eaLnBrk="1" hangingPunct="1" rtl="1">
              <a:lnSpc>
                <a:spcPct val="150000"/>
              </a:lnSpc>
            </a:pPr>
            <a:r>
              <a:rPr dirty="0" lang="ar-SA" smtClean="0">
                <a:solidFill>
                  <a:srgbClr val="002060"/>
                </a:solidFill>
                <a:cs typeface="B Titr" panose="00000700000000000000" pitchFamily="2" charset="-78"/>
              </a:rPr>
              <a:t>انحراف </a:t>
            </a:r>
            <a:r>
              <a:rPr dirty="0" lang="ar-SA" smtClean="0">
                <a:solidFill>
                  <a:srgbClr val="002060"/>
                </a:solidFill>
                <a:cs typeface="B Titr" panose="00000700000000000000" pitchFamily="2" charset="-78"/>
              </a:rPr>
              <a:t>را به 13 درجه يا 31/53 ميليم تقسيم مي‌كنيم.</a:t>
            </a:r>
          </a:p>
          <a:p>
            <a:pPr algn="r" eaLnBrk="1" hangingPunct="1" rtl="1">
              <a:lnSpc>
                <a:spcPct val="150000"/>
              </a:lnSpc>
            </a:pPr>
            <a:r>
              <a:rPr dirty="0" lang="ar-SA" smtClean="0">
                <a:solidFill>
                  <a:srgbClr val="002060"/>
                </a:solidFill>
                <a:cs typeface="B Titr" panose="00000700000000000000" pitchFamily="2" charset="-78"/>
              </a:rPr>
              <a:t>تعداد </a:t>
            </a:r>
            <a:r>
              <a:rPr dirty="0" lang="fa-IR" smtClean="0">
                <a:solidFill>
                  <a:srgbClr val="002060"/>
                </a:solidFill>
                <a:cs typeface="B Titr" panose="00000700000000000000" pitchFamily="2" charset="-78"/>
              </a:rPr>
              <a:t>ت</a:t>
            </a:r>
            <a:r>
              <a:rPr dirty="0" lang="ar-SA" smtClean="0">
                <a:solidFill>
                  <a:srgbClr val="002060"/>
                </a:solidFill>
                <a:cs typeface="B Titr" panose="00000700000000000000" pitchFamily="2" charset="-78"/>
              </a:rPr>
              <a:t>قه‌ها بر حلقه دندانه‌دار برعكس عقربه‌هاي ساعت انجام مي‌شود.</a:t>
            </a:r>
          </a:p>
          <a:p>
            <a:pPr algn="r" eaLnBrk="1" hangingPunct="1" rtl="1">
              <a:lnSpc>
                <a:spcPct val="150000"/>
              </a:lnSpc>
            </a:pPr>
            <a:r>
              <a:rPr dirty="0" lang="ar-SA" smtClean="0">
                <a:solidFill>
                  <a:srgbClr val="002060"/>
                </a:solidFill>
                <a:cs typeface="B Titr" panose="00000700000000000000" pitchFamily="2" charset="-78"/>
              </a:rPr>
              <a:t>سپس </a:t>
            </a:r>
            <a:r>
              <a:rPr dirty="0" lang="ar-SA" smtClean="0">
                <a:solidFill>
                  <a:srgbClr val="002060"/>
                </a:solidFill>
                <a:cs typeface="B Titr" panose="00000700000000000000" pitchFamily="2" charset="-78"/>
              </a:rPr>
              <a:t>به چپ يا راست حركت مي‌كنيم تا عقربه متحرك زير خط فسفري </a:t>
            </a:r>
            <a:r>
              <a:rPr dirty="0" lang="ar-SA" smtClean="0">
                <a:solidFill>
                  <a:srgbClr val="002060"/>
                </a:solidFill>
                <a:cs typeface="B Titr" panose="00000700000000000000" pitchFamily="2" charset="-78"/>
              </a:rPr>
              <a:t>شيشه</a:t>
            </a:r>
            <a:r>
              <a:rPr dirty="0" lang="fa-IR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dirty="0" lang="ar-SA" smtClean="0">
                <a:solidFill>
                  <a:srgbClr val="002060"/>
                </a:solidFill>
                <a:cs typeface="B Titr" panose="00000700000000000000" pitchFamily="2" charset="-78"/>
              </a:rPr>
              <a:t>قرار </a:t>
            </a:r>
            <a:r>
              <a:rPr dirty="0" lang="ar-SA" smtClean="0">
                <a:solidFill>
                  <a:srgbClr val="002060"/>
                </a:solidFill>
                <a:cs typeface="B Titr" panose="00000700000000000000" pitchFamily="2" charset="-78"/>
              </a:rPr>
              <a:t>گيرد.</a:t>
            </a:r>
          </a:p>
          <a:p>
            <a:pPr algn="r" eaLnBrk="1" hangingPunct="1" rtl="1">
              <a:lnSpc>
                <a:spcPct val="150000"/>
              </a:lnSpc>
            </a:pPr>
            <a:r>
              <a:rPr dirty="0" lang="ar-SA" smtClean="0">
                <a:solidFill>
                  <a:srgbClr val="002060"/>
                </a:solidFill>
                <a:cs typeface="B Titr" panose="00000700000000000000" pitchFamily="2" charset="-78"/>
              </a:rPr>
              <a:t>در </a:t>
            </a:r>
            <a:r>
              <a:rPr dirty="0" lang="ar-SA" smtClean="0">
                <a:solidFill>
                  <a:srgbClr val="002060"/>
                </a:solidFill>
                <a:cs typeface="B Titr" panose="00000700000000000000" pitchFamily="2" charset="-78"/>
              </a:rPr>
              <a:t>اين حالت گراي مسير يا هدف به سمت دو نقطه فسفري در دريچه مي‌باشد.</a:t>
            </a:r>
            <a:endParaRPr dirty="0" lang="en-US" smtClean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600">
        <p14:prism dir="r" isContent="1" isInverted="1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7"/>
                                        <p:tgtEl>
                                          <p:spTgt spid="1048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 nodeType="clickPar">
                      <p:stCondLst>
                        <p:cond delay="indefinite"/>
                      </p:stCondLst>
                      <p:childTnLst>
                        <p:par>
                          <p:cTn fill="hold" id="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12"/>
                                        <p:tgtEl>
                                          <p:spTgt spid="10488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 nodeType="clickPar">
                      <p:stCondLst>
                        <p:cond delay="indefinite"/>
                      </p:stCondLst>
                      <p:childTnLst>
                        <p:par>
                          <p:cTn fill="hold" id="1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17"/>
                                        <p:tgtEl>
                                          <p:spTgt spid="10488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 nodeType="clickPar">
                      <p:stCondLst>
                        <p:cond delay="indefinite"/>
                      </p:stCondLst>
                      <p:childTnLst>
                        <p:par>
                          <p:cTn fill="hold" id="1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22"/>
                                        <p:tgtEl>
                                          <p:spTgt spid="10488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27"/>
                                        <p:tgtEl>
                                          <p:spTgt spid="10488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1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3" name="Picture 13" descr="تحديد جهة9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lum bright="6000"/>
          </a:blip>
          <a:srcRect/>
          <a:stretch>
            <a:fillRect/>
          </a:stretch>
        </p:blipFill>
        <p:spPr bwMode="auto">
          <a:xfrm>
            <a:off x="538134" y="476672"/>
            <a:ext cx="8138322" cy="6120680"/>
          </a:xfrm>
          <a:prstGeom prst="rect"/>
          <a:noFill/>
          <a:ln>
            <a:noFill/>
          </a:ln>
        </p:spPr>
      </p:pic>
      <p:sp>
        <p:nvSpPr>
          <p:cNvPr id="1048817" name="Rectangle 15"/>
          <p:cNvSpPr>
            <a:spLocks noChangeArrowheads="1"/>
          </p:cNvSpPr>
          <p:nvPr/>
        </p:nvSpPr>
        <p:spPr bwMode="auto">
          <a:xfrm>
            <a:off x="5731045" y="1016806"/>
            <a:ext cx="2503389" cy="1799927"/>
          </a:xfrm>
          <a:prstGeom prst="rect"/>
          <a:noFill/>
          <a:ln>
            <a:noFill/>
          </a:ln>
          <a:effectLst/>
        </p:spPr>
        <p:txBody>
          <a:bodyPr/>
          <a:lstStyle>
            <a:lvl1pPr indent="-342900" marL="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Low" eaLnBrk="1" hangingPunct="1" rtl="1">
              <a:spcBef>
                <a:spcPct val="20000"/>
              </a:spcBef>
              <a:buFontTx/>
              <a:buChar char="•"/>
            </a:pPr>
            <a:r>
              <a:rPr dirty="0" sz="2400" lang="ar-LB">
                <a:solidFill>
                  <a:schemeClr val="bg1"/>
                </a:solidFill>
                <a:cs typeface="PT Bold Heading" pitchFamily="2" charset="-78"/>
              </a:rPr>
              <a:t>مثال :</a:t>
            </a:r>
          </a:p>
          <a:p>
            <a:pPr algn="justLow" eaLnBrk="1" hangingPunct="1" rtl="1">
              <a:spcBef>
                <a:spcPct val="20000"/>
              </a:spcBef>
              <a:buFontTx/>
              <a:buChar char="•"/>
            </a:pPr>
            <a:r>
              <a:rPr dirty="0" sz="2400" lang="fa-IR" err="1" smtClean="0">
                <a:solidFill>
                  <a:schemeClr val="bg1"/>
                </a:solidFill>
                <a:cs typeface="PT Bold Heading" pitchFamily="2" charset="-78"/>
              </a:rPr>
              <a:t>ا</a:t>
            </a:r>
            <a:r>
              <a:rPr dirty="0" sz="2400" lang="fa-IR" err="1" smtClean="0">
                <a:solidFill>
                  <a:schemeClr val="bg1"/>
                </a:solidFill>
                <a:cs typeface="PT Bold Heading" pitchFamily="2" charset="-78"/>
              </a:rPr>
              <a:t>گرا</a:t>
            </a:r>
            <a:r>
              <a:rPr dirty="0" sz="2400" lang="fa-IR" smtClean="0">
                <a:solidFill>
                  <a:schemeClr val="bg1"/>
                </a:solidFill>
                <a:cs typeface="PT Bold Heading" pitchFamily="2" charset="-78"/>
              </a:rPr>
              <a:t>   </a:t>
            </a:r>
            <a:r>
              <a:rPr dirty="0" sz="2400" lang="en-US" smtClean="0">
                <a:solidFill>
                  <a:schemeClr val="bg1"/>
                </a:solidFill>
                <a:cs typeface="PT Bold Heading" pitchFamily="2" charset="-78"/>
              </a:rPr>
              <a:t>27</a:t>
            </a:r>
            <a:r>
              <a:rPr dirty="0" sz="2400" lang="en-US">
                <a:solidFill>
                  <a:schemeClr val="bg1"/>
                </a:solidFill>
              </a:rPr>
              <a:t>°</a:t>
            </a:r>
            <a:r>
              <a:rPr dirty="0" sz="2400" lang="ar-SA">
                <a:solidFill>
                  <a:schemeClr val="bg1"/>
                </a:solidFill>
              </a:rPr>
              <a:t> </a:t>
            </a:r>
            <a:endParaRPr dirty="0" sz="2400" lang="fa-IR" smtClean="0">
              <a:solidFill>
                <a:schemeClr val="bg1"/>
              </a:solidFill>
            </a:endParaRPr>
          </a:p>
          <a:p>
            <a:pPr algn="justLow" eaLnBrk="1" hangingPunct="1" rtl="1">
              <a:spcBef>
                <a:spcPct val="20000"/>
              </a:spcBef>
              <a:buFontTx/>
              <a:buChar char="•"/>
            </a:pPr>
            <a:r>
              <a:rPr dirty="0" sz="2400" lang="fa-IR" smtClean="0">
                <a:solidFill>
                  <a:schemeClr val="bg1"/>
                </a:solidFill>
              </a:rPr>
              <a:t>9 = 3 / 27</a:t>
            </a:r>
            <a:endParaRPr dirty="0" sz="2400" lang="ar-SA">
              <a:solidFill>
                <a:schemeClr val="bg1"/>
              </a:solidFill>
            </a:endParaRPr>
          </a:p>
        </p:txBody>
      </p:sp>
      <p:sp>
        <p:nvSpPr>
          <p:cNvPr id="1048818" name="Arc 16"/>
          <p:cNvSpPr/>
          <p:nvPr/>
        </p:nvSpPr>
        <p:spPr bwMode="auto">
          <a:xfrm rot="-2446882">
            <a:off x="3043238" y="1550988"/>
            <a:ext cx="1522412" cy="892175"/>
          </a:xfrm>
          <a:custGeom>
            <a:avLst/>
            <a:gdLst>
              <a:gd name="T0" fmla="*/ 0 w 28898"/>
              <a:gd name="T1" fmla="*/ 5812520 h 21600"/>
              <a:gd name="T2" fmla="*/ 80204107 w 28898"/>
              <a:gd name="T3" fmla="*/ 14682309 h 21600"/>
              <a:gd name="T4" fmla="*/ 32316985 w 28898"/>
              <a:gd name="T5" fmla="*/ 36850751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898" h="21600" fill="none" extrusionOk="0">
                <a:moveTo>
                  <a:pt x="0" y="3407"/>
                </a:moveTo>
                <a:cubicBezTo>
                  <a:pt x="3476" y="1182"/>
                  <a:pt x="7516" y="0"/>
                  <a:pt x="11644" y="0"/>
                </a:cubicBezTo>
                <a:cubicBezTo>
                  <a:pt x="18427" y="0"/>
                  <a:pt x="24817" y="3186"/>
                  <a:pt x="28898" y="8605"/>
                </a:cubicBezTo>
              </a:path>
              <a:path w="28898" h="21600" stroke="0" extrusionOk="0">
                <a:moveTo>
                  <a:pt x="0" y="3407"/>
                </a:moveTo>
                <a:cubicBezTo>
                  <a:pt x="3476" y="1182"/>
                  <a:pt x="7516" y="0"/>
                  <a:pt x="11644" y="0"/>
                </a:cubicBezTo>
                <a:cubicBezTo>
                  <a:pt x="18427" y="0"/>
                  <a:pt x="24817" y="3186"/>
                  <a:pt x="28898" y="8605"/>
                </a:cubicBezTo>
                <a:lnTo>
                  <a:pt x="11644" y="21600"/>
                </a:lnTo>
                <a:lnTo>
                  <a:pt x="0" y="3407"/>
                </a:lnTo>
                <a:close/>
              </a:path>
            </a:pathLst>
          </a:custGeom>
          <a:noFill/>
          <a:ln w="57150" cap="rnd">
            <a:solidFill>
              <a:schemeClr val="bg1"/>
            </a:solidFill>
            <a:prstDash val="sysDot"/>
            <a:round/>
            <a:headEnd type="triangle" w="med" len="med"/>
            <a:tailEnd/>
          </a:ln>
          <a:effectLst/>
        </p:spPr>
        <p:txBody>
          <a:bodyPr anchor="ctr" wrap="none"/>
          <a:p>
            <a:endParaRPr lang="en-US"/>
          </a:p>
        </p:txBody>
      </p:sp>
      <p:sp>
        <p:nvSpPr>
          <p:cNvPr id="1048819" name="Text Box 17"/>
          <p:cNvSpPr txBox="1">
            <a:spLocks noChangeArrowheads="1"/>
          </p:cNvSpPr>
          <p:nvPr/>
        </p:nvSpPr>
        <p:spPr bwMode="auto">
          <a:xfrm rot="-4837109">
            <a:off x="2026444" y="3021807"/>
            <a:ext cx="1506537" cy="304800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sz="1400" lang="ar-SA">
                <a:solidFill>
                  <a:schemeClr val="bg1"/>
                </a:solidFill>
                <a:cs typeface="Monotype Koufi" pitchFamily="2" charset="-78"/>
              </a:rPr>
              <a:t>عكس عقارب الساعة</a:t>
            </a:r>
            <a:endParaRPr sz="1400" lang="en-US">
              <a:solidFill>
                <a:schemeClr val="bg1"/>
              </a:solidFill>
              <a:cs typeface="Monotype Koufi" pitchFamily="2" charset="-78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7"/>
                                        <p:tgtEl>
                                          <p:spTgt spid="1048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8"/>
                                        <p:tgtEl>
                                          <p:spTgt spid="1048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9"/>
                                        <p:tgtEl>
                                          <p:spTgt spid="1048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14"/>
                                        <p:tgtEl>
                                          <p:spTgt spid="10488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15"/>
                                        <p:tgtEl>
                                          <p:spTgt spid="10488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16"/>
                                        <p:tgtEl>
                                          <p:spTgt spid="10488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21"/>
                                        <p:tgtEl>
                                          <p:spTgt spid="10488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22"/>
                                        <p:tgtEl>
                                          <p:spTgt spid="10488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23"/>
                                        <p:tgtEl>
                                          <p:spTgt spid="10488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 nodeType="clickPar">
                      <p:stCondLst>
                        <p:cond delay="indefinite"/>
                      </p:stCondLst>
                      <p:childTnLst>
                        <p:par>
                          <p:cTn fill="hold" id="25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6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28"/>
                                        <p:tgtEl>
                                          <p:spTgt spid="1048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9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30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dur="500" id="32"/>
                                        <p:tgtEl>
                                          <p:spTgt spid="1048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 nodeType="clickPar">
                      <p:stCondLst>
                        <p:cond delay="indefinite"/>
                      </p:stCondLst>
                      <p:childTnLst>
                        <p:par>
                          <p:cTn fill="hold" id="3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35" nodeType="clickEffect" presetClass="exit" presetID="5" presetSubtype="10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dur="500" id="36"/>
                                        <p:tgtEl>
                                          <p:spTgt spid="1048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38" nodeType="withEffect" presetClass="exit" presetID="5" presetSubtype="10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dur="500" id="39"/>
                                        <p:tgtEl>
                                          <p:spTgt spid="1048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1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id="42" nodeType="afterEffect" presetClass="entr" presetID="1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17" grpId="0" build="p"/>
      <p:bldP spid="1048818" grpId="0" animBg="1"/>
      <p:bldP spid="1048818" grpId="1" animBg="1"/>
      <p:bldP spid="1048819" grpId="0"/>
      <p:bldP spid="1048819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4" name="Picture 7" descr="تحديد جهة11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lum bright="6000"/>
          </a:blip>
          <a:srcRect/>
          <a:stretch>
            <a:fillRect/>
          </a:stretch>
        </p:blipFill>
        <p:spPr bwMode="auto">
          <a:xfrm>
            <a:off x="539552" y="548680"/>
            <a:ext cx="8064896" cy="5544616"/>
          </a:xfrm>
          <a:prstGeom prst="rect"/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 invX="1"/>
      </p:transition>
    </mc:Choice>
    <mc:Fallback>
      <p:transition spd="slow">
        <p:fade/>
      </p:transition>
    </mc:Fallback>
  </mc:AlternateContent>
  <p:timing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5" name="Picture 4" descr="تحديد جهة1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lum bright="12000"/>
          </a:blip>
          <a:srcRect/>
          <a:stretch>
            <a:fillRect/>
          </a:stretch>
        </p:blipFill>
        <p:spPr bwMode="auto">
          <a:xfrm>
            <a:off x="539552" y="548680"/>
            <a:ext cx="8064896" cy="5612347"/>
          </a:xfrm>
          <a:prstGeom prst="rect"/>
          <a:noFill/>
          <a:ln>
            <a:noFill/>
          </a:ln>
        </p:spPr>
      </p:pic>
      <p:sp>
        <p:nvSpPr>
          <p:cNvPr id="1048820" name="Text Box 6"/>
          <p:cNvSpPr txBox="1">
            <a:spLocks noChangeArrowheads="1"/>
          </p:cNvSpPr>
          <p:nvPr/>
        </p:nvSpPr>
        <p:spPr bwMode="auto">
          <a:xfrm>
            <a:off x="2843808" y="883568"/>
            <a:ext cx="1655763" cy="457200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dirty="0" sz="2400" lang="fa-IR">
                <a:solidFill>
                  <a:schemeClr val="bg1"/>
                </a:solidFill>
                <a:cs typeface="Monotype Koufi" pitchFamily="2" charset="-78"/>
              </a:rPr>
              <a:t>جهت هدف</a:t>
            </a:r>
            <a:endParaRPr dirty="0" sz="2400" lang="en-US">
              <a:solidFill>
                <a:schemeClr val="bg1"/>
              </a:solidFill>
              <a:cs typeface="Monotype Koufi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2000">
        <p14:ferris dir="r"/>
      </p:transition>
    </mc:Choice>
    <mc:Fallback>
      <p:transition spd="slow">
        <p:fade/>
      </p:transition>
    </mc:Fallback>
  </mc:AlternateContent>
  <p:timing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1" name="Rectangle 2"/>
          <p:cNvSpPr>
            <a:spLocks noGrp="1" noChangeArrowheads="1"/>
          </p:cNvSpPr>
          <p:nvPr>
            <p:ph type="title"/>
          </p:nvPr>
        </p:nvSpPr>
        <p:spPr>
          <a:xfrm>
            <a:off x="4644008" y="764704"/>
            <a:ext cx="2880569" cy="839788"/>
          </a:xfrm>
        </p:spPr>
        <p:txBody>
          <a:bodyPr/>
          <a:p>
            <a:pPr algn="r" eaLnBrk="1" hangingPunct="1" rtl="1"/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گراي </a:t>
            </a:r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معكوس</a:t>
            </a:r>
            <a:endParaRPr b="1" dirty="0" lang="en-US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algn="tl" blurRad="12700" dir="2700000" dist="38100" rotWithShape="0">
                  <a:schemeClr val="bg1">
                    <a:lumMod val="5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048822" name="Rectangle 3"/>
          <p:cNvSpPr>
            <a:spLocks noGrp="1" noChangeArrowheads="1"/>
          </p:cNvSpPr>
          <p:nvPr>
            <p:ph idx="1"/>
          </p:nvPr>
        </p:nvSpPr>
        <p:spPr>
          <a:xfrm>
            <a:off x="755228" y="2636912"/>
            <a:ext cx="7777559" cy="2430636"/>
          </a:xfrm>
        </p:spPr>
        <p:txBody>
          <a:bodyPr>
            <a:normAutofit/>
          </a:bodyPr>
          <a:p>
            <a:pPr algn="r" eaLnBrk="1" hangingPunct="1" rtl="1"/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اگر گرا داراي انحراف كمتر از 60 </a:t>
            </a:r>
            <a:r>
              <a:rPr dirty="0" sz="2400" lang="fa-IR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ت</a:t>
            </a:r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قه </a:t>
            </a:r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باشد 60 </a:t>
            </a:r>
            <a:r>
              <a:rPr dirty="0" sz="2400" lang="fa-IR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ت</a:t>
            </a:r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قه </a:t>
            </a:r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اضافه مي‌كنيم.</a:t>
            </a:r>
          </a:p>
          <a:p>
            <a:pPr algn="r" eaLnBrk="1" hangingPunct="1" rtl="1"/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اگر </a:t>
            </a:r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گرا انحرافي بيشتر از 60 </a:t>
            </a:r>
            <a:r>
              <a:rPr dirty="0" sz="2400" lang="fa-IR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ت</a:t>
            </a:r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قه </a:t>
            </a:r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داشته باشد 60 </a:t>
            </a:r>
            <a:r>
              <a:rPr dirty="0" sz="2400" lang="fa-IR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ت</a:t>
            </a:r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قه </a:t>
            </a:r>
            <a:r>
              <a:rPr dirty="0" sz="2400" lang="ar-SA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كم مي‌كنيم.</a:t>
            </a:r>
            <a:r>
              <a:rPr dirty="0" sz="2400" lang="en-US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600">
        <p14:prism dir="r" isInverted="1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7"/>
                                        <p:tgtEl>
                                          <p:spTgt spid="1048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 nodeType="clickPar">
                      <p:stCondLst>
                        <p:cond delay="indefinite"/>
                      </p:stCondLst>
                      <p:childTnLst>
                        <p:par>
                          <p:cTn fill="hold" id="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12"/>
                                        <p:tgtEl>
                                          <p:spTgt spid="1048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2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p>
            <a:pPr eaLnBrk="1" hangingPunct="1"/>
            <a:endParaRPr lang="en-US" smtClean="0">
              <a:cs typeface="Times New Roman" panose="02020603050405020304" pitchFamily="18" charset="0"/>
            </a:endParaRPr>
          </a:p>
        </p:txBody>
      </p:sp>
      <p:sp>
        <p:nvSpPr>
          <p:cNvPr id="10486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p>
            <a:pPr eaLnBrk="1" hangingPunct="1"/>
            <a:endParaRPr lang="en-US" smtClean="0">
              <a:cs typeface="Arial" panose="020B0604020202020204" pitchFamily="34" charset="0"/>
            </a:endParaRPr>
          </a:p>
        </p:txBody>
      </p:sp>
      <p:pic>
        <p:nvPicPr>
          <p:cNvPr id="2097164" name="Picture 4" descr="lensatictrit5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34925" y="44450"/>
            <a:ext cx="9074150" cy="6781800"/>
          </a:xfrm>
          <a:prstGeom prst="rect"/>
          <a:noFill/>
          <a:ln>
            <a:noFill/>
          </a:ln>
        </p:spPr>
      </p:pic>
      <p:sp>
        <p:nvSpPr>
          <p:cNvPr id="1048635" name="Text Box 5"/>
          <p:cNvSpPr txBox="1">
            <a:spLocks noChangeArrowheads="1"/>
          </p:cNvSpPr>
          <p:nvPr/>
        </p:nvSpPr>
        <p:spPr bwMode="auto">
          <a:xfrm>
            <a:off x="1042988" y="333375"/>
            <a:ext cx="7273925" cy="641350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b="1" dirty="0" sz="3600" lang="en-US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M1 </a:t>
            </a:r>
            <a:r>
              <a:rPr b="1" dirty="0" sz="3600" lang="fa-IR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قطب نمای آمریکایی </a:t>
            </a:r>
            <a:endParaRPr b="1" dirty="0" sz="3600" lang="en-US">
              <a:ln w="9525">
                <a:solidFill>
                  <a:schemeClr val="bg1"/>
                </a:solidFill>
                <a:prstDash val="solid"/>
              </a:ln>
              <a:effectLst>
                <a:outerShdw algn="tl" blurRad="12700" dir="2700000" dist="38100" rotWithShape="0">
                  <a:schemeClr val="bg1">
                    <a:lumMod val="5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 44"/>
          <p:cNvGrpSpPr/>
          <p:nvPr/>
        </p:nvGrpSpPr>
        <p:grpSpPr bwMode="auto">
          <a:xfrm>
            <a:off x="1476375" y="836613"/>
            <a:ext cx="7343775" cy="5076825"/>
            <a:chOff x="930" y="527"/>
            <a:chExt cx="4626" cy="3198"/>
          </a:xfrm>
        </p:grpSpPr>
        <p:pic>
          <p:nvPicPr>
            <p:cNvPr id="2097206" name="Picture 9" descr="بوصلة7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1"/>
            <a:srcRect l="4672" t="14534" r="66153" b="14371"/>
            <a:stretch>
              <a:fillRect/>
            </a:stretch>
          </p:blipFill>
          <p:spPr bwMode="auto">
            <a:xfrm>
              <a:off x="1565" y="527"/>
              <a:ext cx="2592" cy="3085"/>
            </a:xfrm>
            <a:prstGeom prst="rect"/>
            <a:noFill/>
            <a:ln>
              <a:noFill/>
            </a:ln>
          </p:spPr>
        </p:pic>
        <p:sp>
          <p:nvSpPr>
            <p:cNvPr id="1048823" name="Text Box 11"/>
            <p:cNvSpPr txBox="1">
              <a:spLocks noChangeArrowheads="1"/>
            </p:cNvSpPr>
            <p:nvPr/>
          </p:nvSpPr>
          <p:spPr bwMode="auto">
            <a:xfrm>
              <a:off x="2632" y="3278"/>
              <a:ext cx="454" cy="231"/>
            </a:xfrm>
            <a:prstGeom prst="rect"/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>
                  <a:cs typeface="PT Bold Heading" pitchFamily="2" charset="-78"/>
                </a:rPr>
                <a:t>60</a:t>
              </a:r>
            </a:p>
          </p:txBody>
        </p:sp>
        <p:sp>
          <p:nvSpPr>
            <p:cNvPr id="1048824" name="Text Box 12"/>
            <p:cNvSpPr txBox="1">
              <a:spLocks noChangeArrowheads="1"/>
            </p:cNvSpPr>
            <p:nvPr/>
          </p:nvSpPr>
          <p:spPr bwMode="auto">
            <a:xfrm>
              <a:off x="2608" y="572"/>
              <a:ext cx="680" cy="231"/>
            </a:xfrm>
            <a:prstGeom prst="rect"/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a-IR"/>
                <a:t>0 یا 120</a:t>
              </a:r>
              <a:endParaRPr lang="en-US"/>
            </a:p>
          </p:txBody>
        </p:sp>
        <p:sp>
          <p:nvSpPr>
            <p:cNvPr id="1048825" name="Text Box 13"/>
            <p:cNvSpPr txBox="1">
              <a:spLocks noChangeArrowheads="1"/>
            </p:cNvSpPr>
            <p:nvPr/>
          </p:nvSpPr>
          <p:spPr bwMode="auto">
            <a:xfrm>
              <a:off x="930" y="1706"/>
              <a:ext cx="666" cy="231"/>
            </a:xfrm>
            <a:prstGeom prst="rect"/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 </a:t>
              </a:r>
              <a:r>
                <a:rPr lang="ar-LB"/>
                <a:t> </a:t>
              </a:r>
              <a:r>
                <a:rPr lang="fa-IR"/>
                <a:t>تقه</a:t>
              </a:r>
              <a:r>
                <a:rPr lang="en-US"/>
                <a:t>26</a:t>
              </a:r>
            </a:p>
          </p:txBody>
        </p:sp>
        <p:sp>
          <p:nvSpPr>
            <p:cNvPr id="1048826" name="Text Box 37"/>
            <p:cNvSpPr txBox="1">
              <a:spLocks noChangeArrowheads="1"/>
            </p:cNvSpPr>
            <p:nvPr/>
          </p:nvSpPr>
          <p:spPr bwMode="auto">
            <a:xfrm>
              <a:off x="4396" y="3103"/>
              <a:ext cx="953" cy="327"/>
            </a:xfrm>
            <a:prstGeom prst="rect"/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b="1" dirty="0" sz="2800" lang="fa-IR"/>
                <a:t>مثال:</a:t>
              </a:r>
              <a:endParaRPr dirty="0" sz="2800" lang="en-US"/>
            </a:p>
          </p:txBody>
        </p:sp>
        <p:sp>
          <p:nvSpPr>
            <p:cNvPr id="1048827" name="Text Box 39"/>
            <p:cNvSpPr txBox="1">
              <a:spLocks noChangeArrowheads="1"/>
            </p:cNvSpPr>
            <p:nvPr/>
          </p:nvSpPr>
          <p:spPr bwMode="auto">
            <a:xfrm>
              <a:off x="3334" y="3475"/>
              <a:ext cx="2222" cy="250"/>
            </a:xfrm>
            <a:prstGeom prst="rect"/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dirty="0" sz="2000" lang="fa-IR">
                  <a:cs typeface="B Nazanin" panose="00000400000000000000" pitchFamily="2" charset="-78"/>
                </a:rPr>
                <a:t>تقه </a:t>
              </a:r>
              <a:r>
                <a:rPr dirty="0" lang="en-US">
                  <a:cs typeface="B Nazanin" panose="00000400000000000000" pitchFamily="2" charset="-78"/>
                </a:rPr>
                <a:t>26 +</a:t>
              </a:r>
              <a:r>
                <a:rPr dirty="0" sz="2000" lang="en-US">
                  <a:cs typeface="B Nazanin" panose="00000400000000000000" pitchFamily="2" charset="-78"/>
                </a:rPr>
                <a:t> </a:t>
              </a:r>
              <a:r>
                <a:rPr dirty="0" sz="2000" lang="fa-IR">
                  <a:cs typeface="B Nazanin" panose="00000400000000000000" pitchFamily="2" charset="-78"/>
                </a:rPr>
                <a:t>تقه </a:t>
              </a:r>
              <a:r>
                <a:rPr dirty="0" lang="en-US">
                  <a:cs typeface="B Nazanin" panose="00000400000000000000" pitchFamily="2" charset="-78"/>
                </a:rPr>
                <a:t> 60 = </a:t>
              </a:r>
              <a:r>
                <a:rPr dirty="0" lang="fa-IR">
                  <a:cs typeface="B Nazanin" panose="00000400000000000000" pitchFamily="2" charset="-78"/>
                </a:rPr>
                <a:t>تقه </a:t>
              </a:r>
              <a:r>
                <a:rPr dirty="0" lang="en-US">
                  <a:cs typeface="B Nazanin" panose="00000400000000000000" pitchFamily="2" charset="-78"/>
                </a:rPr>
                <a:t> 86</a:t>
              </a:r>
            </a:p>
          </p:txBody>
        </p:sp>
        <p:sp>
          <p:nvSpPr>
            <p:cNvPr id="1048828" name="Arc 40"/>
            <p:cNvSpPr/>
            <p:nvPr/>
          </p:nvSpPr>
          <p:spPr bwMode="auto">
            <a:xfrm rot="17906429" flipH="1">
              <a:off x="1466" y="1995"/>
              <a:ext cx="530" cy="591"/>
            </a:xfrm>
            <a:custGeom>
              <a:avLst/>
              <a:gdLst>
                <a:gd name="T0" fmla="*/ 0 w 21006"/>
                <a:gd name="T1" fmla="*/ 0 h 21600"/>
                <a:gd name="T2" fmla="*/ 13 w 21006"/>
                <a:gd name="T3" fmla="*/ 12 h 21600"/>
                <a:gd name="T4" fmla="*/ 0 w 21006"/>
                <a:gd name="T5" fmla="*/ 1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06" h="21600" fill="none" extrusionOk="0">
                  <a:moveTo>
                    <a:pt x="-1" y="0"/>
                  </a:moveTo>
                  <a:cubicBezTo>
                    <a:pt x="9991" y="0"/>
                    <a:pt x="18679" y="6852"/>
                    <a:pt x="21006" y="16569"/>
                  </a:cubicBezTo>
                </a:path>
                <a:path w="21006" h="21600" stroke="0" extrusionOk="0">
                  <a:moveTo>
                    <a:pt x="-1" y="0"/>
                  </a:moveTo>
                  <a:cubicBezTo>
                    <a:pt x="9991" y="0"/>
                    <a:pt x="18679" y="6852"/>
                    <a:pt x="21006" y="1656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anchor="ctr" wrap="none"/>
            <a:p>
              <a:endParaRPr lang="en-US"/>
            </a:p>
          </p:txBody>
        </p:sp>
        <p:sp>
          <p:nvSpPr>
            <p:cNvPr id="1048829" name="Arc 41"/>
            <p:cNvSpPr/>
            <p:nvPr/>
          </p:nvSpPr>
          <p:spPr bwMode="auto">
            <a:xfrm rot="9451498" flipH="1">
              <a:off x="3817" y="2235"/>
              <a:ext cx="530" cy="591"/>
            </a:xfrm>
            <a:custGeom>
              <a:avLst/>
              <a:gdLst>
                <a:gd name="T0" fmla="*/ 0 w 21006"/>
                <a:gd name="T1" fmla="*/ 0 h 21600"/>
                <a:gd name="T2" fmla="*/ 13 w 21006"/>
                <a:gd name="T3" fmla="*/ 12 h 21600"/>
                <a:gd name="T4" fmla="*/ 0 w 21006"/>
                <a:gd name="T5" fmla="*/ 1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06" h="21600" fill="none" extrusionOk="0">
                  <a:moveTo>
                    <a:pt x="-1" y="0"/>
                  </a:moveTo>
                  <a:cubicBezTo>
                    <a:pt x="9991" y="0"/>
                    <a:pt x="18679" y="6852"/>
                    <a:pt x="21006" y="16569"/>
                  </a:cubicBezTo>
                </a:path>
                <a:path w="21006" h="21600" stroke="0" extrusionOk="0">
                  <a:moveTo>
                    <a:pt x="-1" y="0"/>
                  </a:moveTo>
                  <a:cubicBezTo>
                    <a:pt x="9991" y="0"/>
                    <a:pt x="18679" y="6852"/>
                    <a:pt x="21006" y="1656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anchor="ctr" wrap="none"/>
            <a:p>
              <a:endParaRPr lang="en-US"/>
            </a:p>
          </p:txBody>
        </p:sp>
        <p:sp>
          <p:nvSpPr>
            <p:cNvPr id="1048830" name="Text Box 42"/>
            <p:cNvSpPr txBox="1">
              <a:spLocks noChangeArrowheads="1"/>
            </p:cNvSpPr>
            <p:nvPr/>
          </p:nvSpPr>
          <p:spPr bwMode="auto">
            <a:xfrm>
              <a:off x="1671" y="2558"/>
              <a:ext cx="272" cy="231"/>
            </a:xfrm>
            <a:prstGeom prst="rect"/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+</a:t>
              </a:r>
            </a:p>
          </p:txBody>
        </p:sp>
        <p:sp>
          <p:nvSpPr>
            <p:cNvPr id="1048831" name="Text Box 43"/>
            <p:cNvSpPr txBox="1">
              <a:spLocks noChangeArrowheads="1"/>
            </p:cNvSpPr>
            <p:nvPr/>
          </p:nvSpPr>
          <p:spPr bwMode="auto">
            <a:xfrm>
              <a:off x="3806" y="2783"/>
              <a:ext cx="272" cy="288"/>
            </a:xfrm>
            <a:prstGeom prst="rect"/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sz="2400" lang="en-US"/>
                <a:t>-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4000">
        <p14:vortex/>
      </p:transition>
    </mc:Choice>
    <mc:Fallback>
      <p:transition spd="slow">
        <p:fade/>
      </p:transition>
    </mc:Fallback>
  </mc:AlternateContent>
  <p:timing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Rectangle 2"/>
          <p:cNvSpPr>
            <a:spLocks noGrp="1" noChangeArrowheads="1"/>
          </p:cNvSpPr>
          <p:nvPr>
            <p:ph type="title"/>
          </p:nvPr>
        </p:nvSpPr>
        <p:spPr>
          <a:xfrm>
            <a:off x="4427984" y="692696"/>
            <a:ext cx="3096593" cy="911225"/>
          </a:xfrm>
        </p:spPr>
        <p:txBody>
          <a:bodyPr/>
          <a:p>
            <a:pPr algn="r" eaLnBrk="1" hangingPunct="1"/>
            <a:r>
              <a:rPr b="1" dirty="0" lang="ar-SA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عبور از مانع</a:t>
            </a:r>
            <a:r>
              <a:rPr b="1" dirty="0" lang="en-US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Titr" panose="00000700000000000000" pitchFamily="2" charset="-78"/>
              </a:rPr>
              <a:t> </a:t>
            </a:r>
          </a:p>
        </p:txBody>
      </p:sp>
      <p:sp>
        <p:nvSpPr>
          <p:cNvPr id="1048630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2564904"/>
            <a:ext cx="7776989" cy="2160240"/>
          </a:xfrm>
        </p:spPr>
        <p:txBody>
          <a:bodyPr>
            <a:normAutofit/>
          </a:bodyPr>
          <a:p>
            <a:pPr algn="r" eaLnBrk="1" hangingPunct="1" rtl="1">
              <a:lnSpc>
                <a:spcPct val="150000"/>
              </a:lnSpc>
            </a:pPr>
            <a:r>
              <a:rPr dirty="0" sz="2000" lang="ar-SA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cs typeface="B Titr" panose="00000700000000000000" pitchFamily="2" charset="-78"/>
              </a:rPr>
              <a:t>در عبور از موانع طبيعي يا مصنوعي در مسير بايد با زاويه </a:t>
            </a:r>
            <a:r>
              <a:rPr dirty="0" sz="2000" lang="fa-IR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cs typeface="B Titr" panose="00000700000000000000" pitchFamily="2" charset="-78"/>
              </a:rPr>
              <a:t>90 </a:t>
            </a:r>
            <a:r>
              <a:rPr dirty="0" sz="2000" lang="ar-SA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cs typeface="B Titr" panose="00000700000000000000" pitchFamily="2" charset="-78"/>
              </a:rPr>
              <a:t>از </a:t>
            </a:r>
            <a:r>
              <a:rPr dirty="0" sz="2000" lang="ar-SA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cs typeface="B Titr" panose="00000700000000000000" pitchFamily="2" charset="-78"/>
              </a:rPr>
              <a:t>آن منحرف شويم.</a:t>
            </a:r>
          </a:p>
          <a:p>
            <a:pPr algn="r" eaLnBrk="1" hangingPunct="1" rtl="1">
              <a:lnSpc>
                <a:spcPct val="150000"/>
              </a:lnSpc>
            </a:pPr>
            <a:r>
              <a:rPr dirty="0" sz="2000" lang="ar-SA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cs typeface="B Titr" panose="00000700000000000000" pitchFamily="2" charset="-78"/>
              </a:rPr>
              <a:t>اگر </a:t>
            </a:r>
            <a:r>
              <a:rPr dirty="0" sz="2000" lang="ar-SA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cs typeface="B Titr" panose="00000700000000000000" pitchFamily="2" charset="-78"/>
              </a:rPr>
              <a:t>انحراف به سمت راست </a:t>
            </a:r>
            <a:r>
              <a:rPr dirty="0" sz="2000" lang="fa-IR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cs typeface="B Titr" panose="00000700000000000000" pitchFamily="2" charset="-78"/>
              </a:rPr>
              <a:t>90 </a:t>
            </a:r>
            <a:r>
              <a:rPr dirty="0" sz="2000" lang="ar-SA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cs typeface="B Titr" panose="00000700000000000000" pitchFamily="2" charset="-78"/>
              </a:rPr>
              <a:t>به </a:t>
            </a:r>
            <a:r>
              <a:rPr dirty="0" sz="2000" lang="ar-SA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cs typeface="B Titr" panose="00000700000000000000" pitchFamily="2" charset="-78"/>
              </a:rPr>
              <a:t>مسافتي كه طي شده اضافه مي‌كنيم.</a:t>
            </a:r>
          </a:p>
          <a:p>
            <a:pPr algn="r" eaLnBrk="1" hangingPunct="1" rtl="1">
              <a:lnSpc>
                <a:spcPct val="150000"/>
              </a:lnSpc>
            </a:pPr>
            <a:r>
              <a:rPr dirty="0" sz="2000" lang="ar-SA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cs typeface="B Titr" panose="00000700000000000000" pitchFamily="2" charset="-78"/>
              </a:rPr>
              <a:t>و </a:t>
            </a:r>
            <a:r>
              <a:rPr dirty="0" sz="2000" lang="ar-SA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cs typeface="B Titr" panose="00000700000000000000" pitchFamily="2" charset="-78"/>
              </a:rPr>
              <a:t>اگر انحراف به سمت چپ باشد </a:t>
            </a:r>
            <a:r>
              <a:rPr dirty="0" sz="2000" lang="fa-IR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cs typeface="B Titr" panose="00000700000000000000" pitchFamily="2" charset="-78"/>
              </a:rPr>
              <a:t>90 </a:t>
            </a:r>
            <a:r>
              <a:rPr dirty="0" sz="2000" lang="ar-SA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cs typeface="B Titr" panose="00000700000000000000" pitchFamily="2" charset="-78"/>
              </a:rPr>
              <a:t>كم </a:t>
            </a:r>
            <a:r>
              <a:rPr dirty="0" sz="2000" lang="ar-SA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cs typeface="B Titr" panose="00000700000000000000" pitchFamily="2" charset="-78"/>
              </a:rPr>
              <a:t>مي‌كنيم.</a:t>
            </a:r>
            <a:r>
              <a:rPr dirty="0" sz="2000" lang="en-US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cs typeface="B Titr" panose="00000700000000000000" pitchFamily="2" charset="-78"/>
              </a:rPr>
              <a:t> </a:t>
            </a:r>
            <a:endParaRPr dirty="0" sz="2000" lang="ar-SA" smtClean="0">
              <a:ln>
                <a:solidFill>
                  <a:schemeClr val="tx1"/>
                </a:solidFill>
              </a:ln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 invX="1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7"/>
                                        <p:tgtEl>
                                          <p:spTgt spid="1048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 nodeType="clickPar">
                      <p:stCondLst>
                        <p:cond delay="indefinite"/>
                      </p:stCondLst>
                      <p:childTnLst>
                        <p:par>
                          <p:cTn fill="hold" id="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12"/>
                                        <p:tgtEl>
                                          <p:spTgt spid="1048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 nodeType="clickPar">
                      <p:stCondLst>
                        <p:cond delay="indefinite"/>
                      </p:stCondLst>
                      <p:childTnLst>
                        <p:par>
                          <p:cTn fill="hold" id="1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17"/>
                                        <p:tgtEl>
                                          <p:spTgt spid="1048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0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Picture 4" descr="بوصلة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 l="2332" t="5704" r="54483" b="55110"/>
          <a:stretch>
            <a:fillRect/>
          </a:stretch>
        </p:blipFill>
        <p:spPr bwMode="auto">
          <a:xfrm>
            <a:off x="539552" y="548680"/>
            <a:ext cx="8064896" cy="5029200"/>
          </a:xfrm>
          <a:prstGeom prst="rect"/>
          <a:noFill/>
          <a:ln>
            <a:noFill/>
          </a:ln>
        </p:spPr>
      </p:pic>
      <p:sp>
        <p:nvSpPr>
          <p:cNvPr id="1048627" name="Rectangle 5"/>
          <p:cNvSpPr>
            <a:spLocks noChangeArrowheads="1"/>
          </p:cNvSpPr>
          <p:nvPr/>
        </p:nvSpPr>
        <p:spPr bwMode="auto">
          <a:xfrm>
            <a:off x="755576" y="764704"/>
            <a:ext cx="3600400" cy="360362"/>
          </a:xfrm>
          <a:prstGeom prst="rect"/>
          <a:solidFill>
            <a:schemeClr val="bg1"/>
          </a:solidFill>
          <a:ln w="9525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6" descr="اجتياز عارض0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lum contrast="6000"/>
          </a:blip>
          <a:srcRect l="569" t="22583" r="569" b="12801"/>
          <a:stretch>
            <a:fillRect/>
          </a:stretch>
        </p:blipFill>
        <p:spPr bwMode="auto">
          <a:xfrm>
            <a:off x="0" y="1031875"/>
            <a:ext cx="9144000" cy="4845050"/>
          </a:xfrm>
          <a:prstGeom prst="rect"/>
          <a:noFill/>
          <a:ln>
            <a:noFill/>
          </a:ln>
        </p:spPr>
      </p:pic>
      <p:sp>
        <p:nvSpPr>
          <p:cNvPr id="1048600" name="Line 7"/>
          <p:cNvSpPr>
            <a:spLocks noChangeShapeType="1"/>
          </p:cNvSpPr>
          <p:nvPr/>
        </p:nvSpPr>
        <p:spPr bwMode="auto">
          <a:xfrm flipH="1">
            <a:off x="539576" y="3598863"/>
            <a:ext cx="7416800" cy="0"/>
          </a:xfrm>
          <a:prstGeom prst="line"/>
          <a:noFill/>
          <a:ln w="57150" cap="rnd">
            <a:solidFill>
              <a:srgbClr val="FF0000"/>
            </a:solidFill>
            <a:prstDash val="sysDot"/>
            <a:round/>
            <a:headEnd type="none" w="sm" len="sm"/>
            <a:tailEnd type="triangl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601" name="Line 8"/>
          <p:cNvSpPr>
            <a:spLocks noChangeShapeType="1"/>
          </p:cNvSpPr>
          <p:nvPr/>
        </p:nvSpPr>
        <p:spPr bwMode="auto">
          <a:xfrm flipH="1">
            <a:off x="6900863" y="3598863"/>
            <a:ext cx="1152525" cy="0"/>
          </a:xfrm>
          <a:prstGeom prst="line"/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602" name="Line 10"/>
          <p:cNvSpPr>
            <a:spLocks noChangeShapeType="1"/>
          </p:cNvSpPr>
          <p:nvPr/>
        </p:nvSpPr>
        <p:spPr bwMode="auto">
          <a:xfrm>
            <a:off x="6888163" y="3586163"/>
            <a:ext cx="0" cy="2376487"/>
          </a:xfrm>
          <a:prstGeom prst="line"/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603" name="Text Box 12"/>
          <p:cNvSpPr txBox="1">
            <a:spLocks noChangeArrowheads="1"/>
          </p:cNvSpPr>
          <p:nvPr/>
        </p:nvSpPr>
        <p:spPr bwMode="auto">
          <a:xfrm>
            <a:off x="7137400" y="3179763"/>
            <a:ext cx="720725" cy="366712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/>
              <a:t>120°</a:t>
            </a:r>
          </a:p>
        </p:txBody>
      </p:sp>
      <p:grpSp>
        <p:nvGrpSpPr>
          <p:cNvPr id="92" name="Group 31"/>
          <p:cNvGrpSpPr/>
          <p:nvPr/>
        </p:nvGrpSpPr>
        <p:grpSpPr bwMode="auto">
          <a:xfrm>
            <a:off x="6650038" y="3319463"/>
            <a:ext cx="720725" cy="728662"/>
            <a:chOff x="4189" y="2091"/>
            <a:chExt cx="454" cy="459"/>
          </a:xfrm>
        </p:grpSpPr>
        <p:sp>
          <p:nvSpPr>
            <p:cNvPr id="1048604" name="Arc 13"/>
            <p:cNvSpPr/>
            <p:nvPr/>
          </p:nvSpPr>
          <p:spPr bwMode="auto">
            <a:xfrm rot="9776598" flipH="1">
              <a:off x="4262" y="2091"/>
              <a:ext cx="346" cy="454"/>
            </a:xfrm>
            <a:custGeom>
              <a:avLst/>
              <a:gdLst>
                <a:gd name="T0" fmla="*/ 0 w 23577"/>
                <a:gd name="T1" fmla="*/ 0 h 21600"/>
                <a:gd name="T2" fmla="*/ 5 w 23577"/>
                <a:gd name="T3" fmla="*/ 5 h 21600"/>
                <a:gd name="T4" fmla="*/ 1 w 23577"/>
                <a:gd name="T5" fmla="*/ 1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577" h="21600" fill="none" extrusionOk="0">
                  <a:moveTo>
                    <a:pt x="-1" y="554"/>
                  </a:moveTo>
                  <a:cubicBezTo>
                    <a:pt x="1594" y="186"/>
                    <a:pt x="3226" y="0"/>
                    <a:pt x="4863" y="0"/>
                  </a:cubicBezTo>
                  <a:cubicBezTo>
                    <a:pt x="12585" y="0"/>
                    <a:pt x="19720" y="4123"/>
                    <a:pt x="23577" y="10813"/>
                  </a:cubicBezTo>
                </a:path>
                <a:path w="23577" h="21600" stroke="0" extrusionOk="0">
                  <a:moveTo>
                    <a:pt x="-1" y="554"/>
                  </a:moveTo>
                  <a:cubicBezTo>
                    <a:pt x="1594" y="186"/>
                    <a:pt x="3226" y="0"/>
                    <a:pt x="4863" y="0"/>
                  </a:cubicBezTo>
                  <a:cubicBezTo>
                    <a:pt x="12585" y="0"/>
                    <a:pt x="19720" y="4123"/>
                    <a:pt x="23577" y="10813"/>
                  </a:cubicBezTo>
                  <a:lnTo>
                    <a:pt x="4863" y="21600"/>
                  </a:lnTo>
                  <a:lnTo>
                    <a:pt x="-1" y="55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anchor="ctr" wrap="none"/>
            <a:p>
              <a:endParaRPr lang="en-US"/>
            </a:p>
          </p:txBody>
        </p:sp>
        <p:sp>
          <p:nvSpPr>
            <p:cNvPr id="1048605" name="Text Box 14"/>
            <p:cNvSpPr txBox="1">
              <a:spLocks noChangeArrowheads="1"/>
            </p:cNvSpPr>
            <p:nvPr/>
          </p:nvSpPr>
          <p:spPr bwMode="auto">
            <a:xfrm rot="-2676127">
              <a:off x="4189" y="2338"/>
              <a:ext cx="454" cy="212"/>
            </a:xfrm>
            <a:prstGeom prst="rect"/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sz="1600" lang="en-US"/>
                <a:t>-90°</a:t>
              </a:r>
            </a:p>
          </p:txBody>
        </p:sp>
      </p:grpSp>
      <p:sp>
        <p:nvSpPr>
          <p:cNvPr id="1048606" name="Text Box 15"/>
          <p:cNvSpPr txBox="1">
            <a:spLocks noChangeArrowheads="1"/>
          </p:cNvSpPr>
          <p:nvPr/>
        </p:nvSpPr>
        <p:spPr bwMode="auto">
          <a:xfrm>
            <a:off x="6802438" y="4538663"/>
            <a:ext cx="649287" cy="366712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/>
              <a:t>30°</a:t>
            </a:r>
          </a:p>
        </p:txBody>
      </p:sp>
      <p:sp>
        <p:nvSpPr>
          <p:cNvPr id="1048607" name="Line 16"/>
          <p:cNvSpPr>
            <a:spLocks noChangeShapeType="1"/>
          </p:cNvSpPr>
          <p:nvPr/>
        </p:nvSpPr>
        <p:spPr bwMode="auto">
          <a:xfrm flipH="1">
            <a:off x="2195513" y="5949950"/>
            <a:ext cx="4679950" cy="0"/>
          </a:xfrm>
          <a:prstGeom prst="line"/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608" name="Line 18"/>
          <p:cNvSpPr>
            <a:spLocks noChangeShapeType="1"/>
          </p:cNvSpPr>
          <p:nvPr/>
        </p:nvSpPr>
        <p:spPr bwMode="auto">
          <a:xfrm>
            <a:off x="2195513" y="3581400"/>
            <a:ext cx="0" cy="2376488"/>
          </a:xfrm>
          <a:prstGeom prst="line"/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609" name="Line 20"/>
          <p:cNvSpPr>
            <a:spLocks noChangeShapeType="1"/>
          </p:cNvSpPr>
          <p:nvPr/>
        </p:nvSpPr>
        <p:spPr bwMode="auto">
          <a:xfrm flipH="1">
            <a:off x="1042988" y="3598863"/>
            <a:ext cx="1152525" cy="0"/>
          </a:xfrm>
          <a:prstGeom prst="line"/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grpSp>
        <p:nvGrpSpPr>
          <p:cNvPr id="93" name="Group 32"/>
          <p:cNvGrpSpPr/>
          <p:nvPr/>
        </p:nvGrpSpPr>
        <p:grpSpPr bwMode="auto">
          <a:xfrm>
            <a:off x="6286500" y="5508625"/>
            <a:ext cx="720725" cy="720725"/>
            <a:chOff x="3960" y="3470"/>
            <a:chExt cx="454" cy="454"/>
          </a:xfrm>
        </p:grpSpPr>
        <p:sp>
          <p:nvSpPr>
            <p:cNvPr id="1048610" name="Arc 17"/>
            <p:cNvSpPr/>
            <p:nvPr/>
          </p:nvSpPr>
          <p:spPr bwMode="auto">
            <a:xfrm rot="20862889" flipH="1">
              <a:off x="4037" y="3470"/>
              <a:ext cx="346" cy="454"/>
            </a:xfrm>
            <a:custGeom>
              <a:avLst/>
              <a:gdLst>
                <a:gd name="T0" fmla="*/ 0 w 23577"/>
                <a:gd name="T1" fmla="*/ 0 h 21600"/>
                <a:gd name="T2" fmla="*/ 5 w 23577"/>
                <a:gd name="T3" fmla="*/ 5 h 21600"/>
                <a:gd name="T4" fmla="*/ 1 w 23577"/>
                <a:gd name="T5" fmla="*/ 1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577" h="21600" fill="none" extrusionOk="0">
                  <a:moveTo>
                    <a:pt x="-1" y="554"/>
                  </a:moveTo>
                  <a:cubicBezTo>
                    <a:pt x="1594" y="186"/>
                    <a:pt x="3226" y="0"/>
                    <a:pt x="4863" y="0"/>
                  </a:cubicBezTo>
                  <a:cubicBezTo>
                    <a:pt x="12585" y="0"/>
                    <a:pt x="19720" y="4123"/>
                    <a:pt x="23577" y="10813"/>
                  </a:cubicBezTo>
                </a:path>
                <a:path w="23577" h="21600" stroke="0" extrusionOk="0">
                  <a:moveTo>
                    <a:pt x="-1" y="554"/>
                  </a:moveTo>
                  <a:cubicBezTo>
                    <a:pt x="1594" y="186"/>
                    <a:pt x="3226" y="0"/>
                    <a:pt x="4863" y="0"/>
                  </a:cubicBezTo>
                  <a:cubicBezTo>
                    <a:pt x="12585" y="0"/>
                    <a:pt x="19720" y="4123"/>
                    <a:pt x="23577" y="10813"/>
                  </a:cubicBezTo>
                  <a:lnTo>
                    <a:pt x="4863" y="21600"/>
                  </a:lnTo>
                  <a:lnTo>
                    <a:pt x="-1" y="55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anchor="ctr" wrap="none"/>
            <a:p>
              <a:endParaRPr lang="en-US"/>
            </a:p>
          </p:txBody>
        </p:sp>
        <p:sp>
          <p:nvSpPr>
            <p:cNvPr id="1048611" name="Text Box 22"/>
            <p:cNvSpPr txBox="1">
              <a:spLocks noChangeArrowheads="1"/>
            </p:cNvSpPr>
            <p:nvPr/>
          </p:nvSpPr>
          <p:spPr bwMode="auto">
            <a:xfrm rot="-2567680">
              <a:off x="3960" y="3531"/>
              <a:ext cx="454" cy="212"/>
            </a:xfrm>
            <a:prstGeom prst="rect"/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sz="1600" lang="en-US"/>
                <a:t>+90°</a:t>
              </a:r>
            </a:p>
          </p:txBody>
        </p:sp>
      </p:grpSp>
      <p:sp>
        <p:nvSpPr>
          <p:cNvPr id="1048612" name="Text Box 23"/>
          <p:cNvSpPr txBox="1">
            <a:spLocks noChangeArrowheads="1"/>
          </p:cNvSpPr>
          <p:nvPr/>
        </p:nvSpPr>
        <p:spPr bwMode="auto">
          <a:xfrm>
            <a:off x="4197350" y="5937250"/>
            <a:ext cx="720725" cy="366713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/>
              <a:t>120°</a:t>
            </a:r>
          </a:p>
        </p:txBody>
      </p:sp>
      <p:grpSp>
        <p:nvGrpSpPr>
          <p:cNvPr id="94" name="Group 33"/>
          <p:cNvGrpSpPr/>
          <p:nvPr/>
        </p:nvGrpSpPr>
        <p:grpSpPr bwMode="auto">
          <a:xfrm>
            <a:off x="1919288" y="5360988"/>
            <a:ext cx="720725" cy="720725"/>
            <a:chOff x="1209" y="3377"/>
            <a:chExt cx="454" cy="454"/>
          </a:xfrm>
        </p:grpSpPr>
        <p:sp>
          <p:nvSpPr>
            <p:cNvPr id="1048613" name="Arc 19"/>
            <p:cNvSpPr/>
            <p:nvPr/>
          </p:nvSpPr>
          <p:spPr bwMode="auto">
            <a:xfrm rot="4190132" flipH="1">
              <a:off x="1263" y="3424"/>
              <a:ext cx="346" cy="454"/>
            </a:xfrm>
            <a:custGeom>
              <a:avLst/>
              <a:gdLst>
                <a:gd name="T0" fmla="*/ 0 w 23577"/>
                <a:gd name="T1" fmla="*/ 0 h 21600"/>
                <a:gd name="T2" fmla="*/ 5 w 23577"/>
                <a:gd name="T3" fmla="*/ 5 h 21600"/>
                <a:gd name="T4" fmla="*/ 1 w 23577"/>
                <a:gd name="T5" fmla="*/ 1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577" h="21600" fill="none" extrusionOk="0">
                  <a:moveTo>
                    <a:pt x="-1" y="554"/>
                  </a:moveTo>
                  <a:cubicBezTo>
                    <a:pt x="1594" y="186"/>
                    <a:pt x="3226" y="0"/>
                    <a:pt x="4863" y="0"/>
                  </a:cubicBezTo>
                  <a:cubicBezTo>
                    <a:pt x="12585" y="0"/>
                    <a:pt x="19720" y="4123"/>
                    <a:pt x="23577" y="10813"/>
                  </a:cubicBezTo>
                </a:path>
                <a:path w="23577" h="21600" stroke="0" extrusionOk="0">
                  <a:moveTo>
                    <a:pt x="-1" y="554"/>
                  </a:moveTo>
                  <a:cubicBezTo>
                    <a:pt x="1594" y="186"/>
                    <a:pt x="3226" y="0"/>
                    <a:pt x="4863" y="0"/>
                  </a:cubicBezTo>
                  <a:cubicBezTo>
                    <a:pt x="12585" y="0"/>
                    <a:pt x="19720" y="4123"/>
                    <a:pt x="23577" y="10813"/>
                  </a:cubicBezTo>
                  <a:lnTo>
                    <a:pt x="4863" y="21600"/>
                  </a:lnTo>
                  <a:lnTo>
                    <a:pt x="-1" y="55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anchor="ctr" wrap="none"/>
            <a:p>
              <a:endParaRPr lang="en-US"/>
            </a:p>
          </p:txBody>
        </p:sp>
        <p:sp>
          <p:nvSpPr>
            <p:cNvPr id="1048614" name="Text Box 24"/>
            <p:cNvSpPr txBox="1">
              <a:spLocks noChangeArrowheads="1"/>
            </p:cNvSpPr>
            <p:nvPr/>
          </p:nvSpPr>
          <p:spPr bwMode="auto">
            <a:xfrm rot="2995899">
              <a:off x="1263" y="3498"/>
              <a:ext cx="454" cy="212"/>
            </a:xfrm>
            <a:prstGeom prst="rect"/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sz="1600" lang="en-US"/>
                <a:t>+90°</a:t>
              </a:r>
            </a:p>
          </p:txBody>
        </p:sp>
      </p:grpSp>
      <p:sp>
        <p:nvSpPr>
          <p:cNvPr id="1048615" name="Text Box 25"/>
          <p:cNvSpPr txBox="1">
            <a:spLocks noChangeArrowheads="1"/>
          </p:cNvSpPr>
          <p:nvPr/>
        </p:nvSpPr>
        <p:spPr bwMode="auto">
          <a:xfrm>
            <a:off x="1474788" y="4533900"/>
            <a:ext cx="720725" cy="366713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/>
              <a:t>210°</a:t>
            </a:r>
          </a:p>
        </p:txBody>
      </p:sp>
      <p:grpSp>
        <p:nvGrpSpPr>
          <p:cNvPr id="95" name="Group 34"/>
          <p:cNvGrpSpPr/>
          <p:nvPr/>
        </p:nvGrpSpPr>
        <p:grpSpPr bwMode="auto">
          <a:xfrm>
            <a:off x="1506538" y="3449638"/>
            <a:ext cx="917575" cy="549275"/>
            <a:chOff x="949" y="2173"/>
            <a:chExt cx="578" cy="346"/>
          </a:xfrm>
        </p:grpSpPr>
        <p:sp>
          <p:nvSpPr>
            <p:cNvPr id="1048616" name="Arc 21"/>
            <p:cNvSpPr/>
            <p:nvPr/>
          </p:nvSpPr>
          <p:spPr bwMode="auto">
            <a:xfrm rot="14858076" flipH="1">
              <a:off x="1127" y="2119"/>
              <a:ext cx="346" cy="454"/>
            </a:xfrm>
            <a:custGeom>
              <a:avLst/>
              <a:gdLst>
                <a:gd name="T0" fmla="*/ 0 w 23577"/>
                <a:gd name="T1" fmla="*/ 0 h 21600"/>
                <a:gd name="T2" fmla="*/ 5 w 23577"/>
                <a:gd name="T3" fmla="*/ 5 h 21600"/>
                <a:gd name="T4" fmla="*/ 1 w 23577"/>
                <a:gd name="T5" fmla="*/ 1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577" h="21600" fill="none" extrusionOk="0">
                  <a:moveTo>
                    <a:pt x="-1" y="554"/>
                  </a:moveTo>
                  <a:cubicBezTo>
                    <a:pt x="1594" y="186"/>
                    <a:pt x="3226" y="0"/>
                    <a:pt x="4863" y="0"/>
                  </a:cubicBezTo>
                  <a:cubicBezTo>
                    <a:pt x="12585" y="0"/>
                    <a:pt x="19720" y="4123"/>
                    <a:pt x="23577" y="10813"/>
                  </a:cubicBezTo>
                </a:path>
                <a:path w="23577" h="21600" stroke="0" extrusionOk="0">
                  <a:moveTo>
                    <a:pt x="-1" y="554"/>
                  </a:moveTo>
                  <a:cubicBezTo>
                    <a:pt x="1594" y="186"/>
                    <a:pt x="3226" y="0"/>
                    <a:pt x="4863" y="0"/>
                  </a:cubicBezTo>
                  <a:cubicBezTo>
                    <a:pt x="12585" y="0"/>
                    <a:pt x="19720" y="4123"/>
                    <a:pt x="23577" y="10813"/>
                  </a:cubicBezTo>
                  <a:lnTo>
                    <a:pt x="4863" y="21600"/>
                  </a:lnTo>
                  <a:lnTo>
                    <a:pt x="-1" y="55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anchor="ctr" wrap="none"/>
            <a:p>
              <a:endParaRPr lang="en-US"/>
            </a:p>
          </p:txBody>
        </p:sp>
        <p:sp>
          <p:nvSpPr>
            <p:cNvPr id="1048617" name="Text Box 26"/>
            <p:cNvSpPr txBox="1">
              <a:spLocks noChangeArrowheads="1"/>
            </p:cNvSpPr>
            <p:nvPr/>
          </p:nvSpPr>
          <p:spPr bwMode="auto">
            <a:xfrm rot="2199599">
              <a:off x="949" y="2249"/>
              <a:ext cx="454" cy="212"/>
            </a:xfrm>
            <a:prstGeom prst="rect"/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sz="1600" lang="en-US"/>
                <a:t>-90°</a:t>
              </a:r>
            </a:p>
          </p:txBody>
        </p:sp>
      </p:grpSp>
      <p:sp>
        <p:nvSpPr>
          <p:cNvPr id="1048618" name="Text Box 27"/>
          <p:cNvSpPr txBox="1">
            <a:spLocks noChangeArrowheads="1"/>
          </p:cNvSpPr>
          <p:nvPr/>
        </p:nvSpPr>
        <p:spPr bwMode="auto">
          <a:xfrm>
            <a:off x="1258888" y="3187700"/>
            <a:ext cx="720725" cy="366713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/>
              <a:t>120°</a:t>
            </a:r>
          </a:p>
        </p:txBody>
      </p:sp>
      <p:sp>
        <p:nvSpPr>
          <p:cNvPr id="1048619" name="Text Box 28"/>
          <p:cNvSpPr txBox="1">
            <a:spLocks noChangeArrowheads="1"/>
          </p:cNvSpPr>
          <p:nvPr/>
        </p:nvSpPr>
        <p:spPr bwMode="auto">
          <a:xfrm rot="-5400000">
            <a:off x="6230144" y="4434681"/>
            <a:ext cx="936625" cy="366713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dirty="0" lang="en-US"/>
              <a:t>200 M</a:t>
            </a:r>
          </a:p>
        </p:txBody>
      </p:sp>
      <p:sp>
        <p:nvSpPr>
          <p:cNvPr id="1048620" name="Text Box 29"/>
          <p:cNvSpPr txBox="1">
            <a:spLocks noChangeArrowheads="1"/>
          </p:cNvSpPr>
          <p:nvPr/>
        </p:nvSpPr>
        <p:spPr bwMode="auto">
          <a:xfrm rot="-5400000">
            <a:off x="1885156" y="4434682"/>
            <a:ext cx="936625" cy="366712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200 M</a:t>
            </a:r>
          </a:p>
        </p:txBody>
      </p:sp>
      <p:sp>
        <p:nvSpPr>
          <p:cNvPr id="1048621" name="Text Box 30"/>
          <p:cNvSpPr txBox="1">
            <a:spLocks noChangeArrowheads="1"/>
          </p:cNvSpPr>
          <p:nvPr/>
        </p:nvSpPr>
        <p:spPr bwMode="auto">
          <a:xfrm>
            <a:off x="4211638" y="3068638"/>
            <a:ext cx="720725" cy="366712"/>
          </a:xfrm>
          <a:prstGeom prst="rect"/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/>
              <a:t>120°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1000" id="7"/>
                                        <p:tgtEl>
                                          <p:spTgt spid="104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10"/>
                                        <p:tgtEl>
                                          <p:spTgt spid="104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3" nodeType="clickEffect" presetClass="exit" presetID="3" presetSubtype="10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dur="500" id="14"/>
                                        <p:tgtEl>
                                          <p:spTgt spid="1048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16" nodeType="withEffect" presetClass="exit" presetID="3" presetSubtype="10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dur="500" id="17"/>
                                        <p:tgtEl>
                                          <p:spTgt spid="1048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23"/>
                                        <p:tgtEl>
                                          <p:spTgt spid="104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4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26"/>
                                        <p:tgtEl>
                                          <p:spTgt spid="1048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dur="500" id="31"/>
                                        <p:tgtEl>
                                          <p:spTgt spid="1048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2" nodeType="clickPar">
                      <p:stCondLst>
                        <p:cond delay="indefinite"/>
                      </p:stCondLst>
                      <p:childTnLst>
                        <p:par>
                          <p:cTn fill="hold" id="33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4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36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7" nodeType="clickPar">
                      <p:stCondLst>
                        <p:cond delay="indefinite"/>
                      </p:stCondLst>
                      <p:childTnLst>
                        <p:par>
                          <p:cTn fill="hold" id="3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9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41"/>
                                        <p:tgtEl>
                                          <p:spTgt spid="1048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2" nodeType="clickPar">
                      <p:stCondLst>
                        <p:cond delay="indefinite"/>
                      </p:stCondLst>
                      <p:childTnLst>
                        <p:par>
                          <p:cTn fill="hold" id="43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4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46"/>
                                        <p:tgtEl>
                                          <p:spTgt spid="104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7" nodeType="clickPar">
                      <p:stCondLst>
                        <p:cond delay="indefinite"/>
                      </p:stCondLst>
                      <p:childTnLst>
                        <p:par>
                          <p:cTn fill="hold" id="4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9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51"/>
                                        <p:tgtEl>
                                          <p:spTgt spid="1048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2" nodeType="clickPar">
                      <p:stCondLst>
                        <p:cond delay="indefinite"/>
                      </p:stCondLst>
                      <p:childTnLst>
                        <p:par>
                          <p:cTn fill="hold" id="53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4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56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7" nodeType="clickPar">
                      <p:stCondLst>
                        <p:cond delay="indefinite"/>
                      </p:stCondLst>
                      <p:childTnLst>
                        <p:par>
                          <p:cTn fill="hold" id="5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9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61"/>
                                        <p:tgtEl>
                                          <p:spTgt spid="104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2" nodeType="clickPar">
                      <p:stCondLst>
                        <p:cond delay="indefinite"/>
                      </p:stCondLst>
                      <p:childTnLst>
                        <p:par>
                          <p:cTn fill="hold" id="63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4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66"/>
                                        <p:tgtEl>
                                          <p:spTgt spid="1048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7" nodeType="clickPar">
                      <p:stCondLst>
                        <p:cond delay="indefinite"/>
                      </p:stCondLst>
                      <p:childTnLst>
                        <p:par>
                          <p:cTn fill="hold" id="6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69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71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2" nodeType="clickPar">
                      <p:stCondLst>
                        <p:cond delay="indefinite"/>
                      </p:stCondLst>
                      <p:childTnLst>
                        <p:par>
                          <p:cTn fill="hold" id="73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74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76"/>
                                        <p:tgtEl>
                                          <p:spTgt spid="104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7" nodeType="clickPar">
                      <p:stCondLst>
                        <p:cond delay="indefinite"/>
                      </p:stCondLst>
                      <p:childTnLst>
                        <p:par>
                          <p:cTn fill="hold" id="7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79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81"/>
                                        <p:tgtEl>
                                          <p:spTgt spid="104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2" nodeType="clickPar">
                      <p:stCondLst>
                        <p:cond delay="indefinite"/>
                      </p:stCondLst>
                      <p:childTnLst>
                        <p:par>
                          <p:cTn fill="hold" id="83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84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86"/>
                                        <p:tgtEl>
                                          <p:spTgt spid="104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7" nodeType="clickPar">
                      <p:stCondLst>
                        <p:cond delay="indefinite"/>
                      </p:stCondLst>
                      <p:childTnLst>
                        <p:par>
                          <p:cTn fill="hold" id="8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89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91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2" nodeType="clickPar">
                      <p:stCondLst>
                        <p:cond delay="indefinite"/>
                      </p:stCondLst>
                      <p:childTnLst>
                        <p:par>
                          <p:cTn fill="hold" id="93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4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96"/>
                                        <p:tgtEl>
                                          <p:spTgt spid="104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0" grpId="0" animBg="1"/>
      <p:bldP spid="1048600" grpId="1" animBg="1"/>
      <p:bldP spid="1048601" grpId="0" animBg="1"/>
      <p:bldP spid="1048602" grpId="0" animBg="1"/>
      <p:bldP spid="1048603" grpId="0"/>
      <p:bldP spid="1048606" grpId="0"/>
      <p:bldP spid="1048607" grpId="0" animBg="1"/>
      <p:bldP spid="1048608" grpId="0" animBg="1"/>
      <p:bldP spid="1048609" grpId="0" animBg="1"/>
      <p:bldP spid="1048612" grpId="0"/>
      <p:bldP spid="1048615" grpId="0"/>
      <p:bldP spid="1048618" grpId="0"/>
      <p:bldP spid="1048619" grpId="0"/>
      <p:bldP spid="1048620" grpId="0"/>
      <p:bldP spid="1048621" grpId="0" animBg="1"/>
      <p:bldP spid="1048621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5" descr="عارض1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>
            <a:lum contrast="12000"/>
          </a:blip>
          <a:srcRect/>
          <a:stretch>
            <a:fillRect/>
          </a:stretch>
        </p:blipFill>
        <p:spPr bwMode="auto">
          <a:xfrm>
            <a:off x="3203575" y="2276475"/>
            <a:ext cx="2789238" cy="2809875"/>
          </a:xfrm>
          <a:prstGeom prst="rect"/>
          <a:noFill/>
          <a:ln>
            <a:noFill/>
          </a:ln>
        </p:spPr>
      </p:pic>
      <p:pic>
        <p:nvPicPr>
          <p:cNvPr id="2097153" name="Picture 6" descr="بوصلة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>
            <a:lum contrast="6000"/>
          </a:blip>
          <a:srcRect/>
          <a:stretch>
            <a:fillRect/>
          </a:stretch>
        </p:blipFill>
        <p:spPr bwMode="auto">
          <a:xfrm>
            <a:off x="6732588" y="4581525"/>
            <a:ext cx="1670050" cy="1947863"/>
          </a:xfrm>
          <a:prstGeom prst="rect"/>
          <a:noFill/>
          <a:ln>
            <a:noFill/>
          </a:ln>
        </p:spPr>
      </p:pic>
      <p:pic>
        <p:nvPicPr>
          <p:cNvPr id="2097154" name="Picture 7" descr="image326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>
            <a:lum contrast="12000"/>
          </a:blip>
          <a:srcRect/>
          <a:stretch>
            <a:fillRect/>
          </a:stretch>
        </p:blipFill>
        <p:spPr bwMode="auto">
          <a:xfrm>
            <a:off x="531813" y="666750"/>
            <a:ext cx="2714625" cy="1752600"/>
          </a:xfrm>
          <a:prstGeom prst="rect"/>
          <a:noFill/>
          <a:ln>
            <a:noFill/>
          </a:ln>
        </p:spPr>
      </p:pic>
      <p:sp>
        <p:nvSpPr>
          <p:cNvPr id="1048595" name="Line 8"/>
          <p:cNvSpPr>
            <a:spLocks noChangeShapeType="1"/>
          </p:cNvSpPr>
          <p:nvPr/>
        </p:nvSpPr>
        <p:spPr bwMode="auto">
          <a:xfrm flipH="1" flipV="1">
            <a:off x="7235825" y="5229225"/>
            <a:ext cx="485775" cy="287338"/>
          </a:xfrm>
          <a:prstGeom prst="line"/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596" name="Line 9"/>
          <p:cNvSpPr>
            <a:spLocks noChangeShapeType="1"/>
          </p:cNvSpPr>
          <p:nvPr/>
        </p:nvSpPr>
        <p:spPr bwMode="auto">
          <a:xfrm flipH="1" flipV="1">
            <a:off x="2051050" y="2060575"/>
            <a:ext cx="5006975" cy="3073400"/>
          </a:xfrm>
          <a:prstGeom prst="line"/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597" name="Line 10"/>
          <p:cNvSpPr>
            <a:spLocks noChangeShapeType="1"/>
          </p:cNvSpPr>
          <p:nvPr/>
        </p:nvSpPr>
        <p:spPr bwMode="auto">
          <a:xfrm flipH="1" flipV="1">
            <a:off x="5724525" y="4292600"/>
            <a:ext cx="1223963" cy="792163"/>
          </a:xfrm>
          <a:prstGeom prst="line"/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598" name="Line 11"/>
          <p:cNvSpPr>
            <a:spLocks noChangeShapeType="1"/>
          </p:cNvSpPr>
          <p:nvPr/>
        </p:nvSpPr>
        <p:spPr bwMode="auto">
          <a:xfrm flipV="1">
            <a:off x="5724525" y="1700213"/>
            <a:ext cx="287338" cy="2592387"/>
          </a:xfrm>
          <a:prstGeom prst="line"/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  <p:sp>
        <p:nvSpPr>
          <p:cNvPr id="1048599" name="Line 12"/>
          <p:cNvSpPr>
            <a:spLocks noChangeShapeType="1"/>
          </p:cNvSpPr>
          <p:nvPr/>
        </p:nvSpPr>
        <p:spPr bwMode="auto">
          <a:xfrm flipH="1">
            <a:off x="2843213" y="1700213"/>
            <a:ext cx="3168650" cy="865187"/>
          </a:xfrm>
          <a:prstGeom prst="line"/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/>
          </a:p>
        </p:txBody>
      </p:sp>
    </p:spTree>
  </p:cSld>
  <p:clrMapOvr>
    <a:masterClrMapping/>
  </p:clrMapOvr>
  <p:transition spd="slow">
    <p:wipe dir="r"/>
  </p:transition>
  <p:timing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/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/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400">
        <p14:ripple/>
      </p:transition>
    </mc:Choice>
    <mc:Fallback>
      <p:transition spd="slow">
        <p:fade/>
      </p:transition>
    </mc:Fallback>
  </mc:AlternateContent>
  <p:timing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Picture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/>
          <a:noFill/>
          <a:ln>
            <a:noFill/>
          </a:ln>
        </p:spPr>
      </p:pic>
      <p:sp>
        <p:nvSpPr>
          <p:cNvPr id="1048628" name="Rectangle 3"/>
          <p:cNvSpPr txBox="1">
            <a:spLocks noChangeArrowheads="1"/>
          </p:cNvSpPr>
          <p:nvPr/>
        </p:nvSpPr>
        <p:spPr>
          <a:xfrm>
            <a:off x="611560" y="4869160"/>
            <a:ext cx="6285384" cy="1296144"/>
          </a:xfrm>
          <a:prstGeom prst="rect"/>
        </p:spPr>
        <p:txBody>
          <a:bodyPr/>
          <a:lstStyle>
            <a:lvl1pPr algn="l" defTabSz="685800" eaLnBrk="1" hangingPunct="1" indent="-171450" latinLnBrk="0" marL="171450" rtl="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685800" eaLnBrk="1" hangingPunct="1" indent="-171450" latinLnBrk="0" marL="514350" rtl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685800" eaLnBrk="1" hangingPunct="1" indent="-171450" latinLnBrk="0" marL="857250" rtl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685800" eaLnBrk="1" hangingPunct="1" indent="-171450" latinLnBrk="0" marL="1200150" rtl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685800" eaLnBrk="1" hangingPunct="1" indent="-171450" latinLnBrk="0" marL="1543050" rtl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685800" eaLnBrk="1" hangingPunct="1" indent="-171450" latinLnBrk="0" marL="1885950" rtl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685800" eaLnBrk="1" hangingPunct="1" indent="-171450" latinLnBrk="0" marL="2228850" rtl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685800" eaLnBrk="1" hangingPunct="1" indent="-171450" latinLnBrk="0" marL="2571750" rtl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685800" eaLnBrk="1" hangingPunct="1" indent="-171450" latinLnBrk="0" marL="2914650" rtl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 indent="0" marL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 sz="8000" lang="fa-IR" smtClean="0">
                <a:ln>
                  <a:solidFill>
                    <a:sysClr lastClr="000000" val="windowText"/>
                  </a:solidFill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شادی روح امام و شهدا صلوات ...</a:t>
            </a:r>
            <a:endParaRPr dirty="0" sz="8000" lang="ar-SA" smtClean="0">
              <a:ln>
                <a:solidFill>
                  <a:sysClr lastClr="000000" val="windowText"/>
                </a:solidFill>
              </a:ln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>
        <p14:flash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7"/>
                                        <p:tgtEl>
                                          <p:spTgt spid="1048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</p:bgPr>
    </p:bg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782638"/>
            <a:ext cx="6697663" cy="1782762"/>
          </a:xfrm>
        </p:spPr>
        <p:txBody>
          <a:bodyPr rtlCol="0">
            <a:normAutofit fontScale="90000"/>
          </a:bodyPr>
          <a:p>
            <a:pPr eaLnBrk="1" fontAlgn="auto" hangingPunct="1">
              <a:spcAft>
                <a:spcPts val="0"/>
              </a:spcAft>
            </a:pPr>
            <a:r>
              <a:rPr b="1" dirty="0" sz="4000" lang="en-US" smtClean="0">
                <a:solidFill>
                  <a:schemeClr val="folHlink"/>
                </a:solidFill>
                <a:latin typeface="Times New Roman" panose="02020603050405020304" pitchFamily="18" charset="0"/>
                <a:cs typeface="PT Bold Heading" pitchFamily="2" charset="-78"/>
              </a:rPr>
              <a:t/>
            </a:r>
            <a:br>
              <a:rPr b="1" dirty="0" sz="4000" lang="en-US" smtClean="0">
                <a:solidFill>
                  <a:schemeClr val="folHlink"/>
                </a:solidFill>
                <a:latin typeface="Times New Roman" panose="02020603050405020304" pitchFamily="18" charset="0"/>
                <a:cs typeface="PT Bold Heading" pitchFamily="2" charset="-78"/>
              </a:rPr>
            </a:br>
            <a:r>
              <a:rPr b="1" dirty="0" sz="6600" lang="ar-SA" smtClean="0">
                <a:cs typeface="B Titr" panose="00000700000000000000" pitchFamily="2" charset="-78"/>
              </a:rPr>
              <a:t>قطب</a:t>
            </a:r>
            <a:r>
              <a:rPr b="1" dirty="0" sz="6600" lang="ar-SA" smtClean="0"/>
              <a:t>‌</a:t>
            </a:r>
            <a:r>
              <a:rPr b="1" dirty="0" sz="6600" lang="ar-SA" smtClean="0">
                <a:cs typeface="B Titr" panose="00000700000000000000" pitchFamily="2" charset="-78"/>
              </a:rPr>
              <a:t>نما</a:t>
            </a:r>
            <a:r>
              <a:rPr b="1" dirty="0" sz="4000" lang="en-US" smtClean="0"/>
              <a:t/>
            </a:r>
            <a:br>
              <a:rPr b="1" dirty="0" sz="4000" lang="en-US" smtClean="0"/>
            </a:br>
            <a:r>
              <a:rPr b="1" dirty="0" sz="4000" lang="en-US" smtClean="0"/>
              <a:t> </a:t>
            </a:r>
            <a:r>
              <a:rPr b="1" dirty="0" sz="3600" lang="en-US" smtClean="0">
                <a:solidFill>
                  <a:srgbClr val="FF0000"/>
                </a:solidFill>
                <a:latin typeface="Times New Roman" panose="02020603050405020304" pitchFamily="18" charset="0"/>
                <a:cs typeface="PT Bold Heading" pitchFamily="2" charset="-78"/>
              </a:rPr>
              <a:t>compass</a:t>
            </a:r>
            <a:r>
              <a:rPr b="1" dirty="0" sz="4000" lang="en-US" smtClean="0"/>
              <a:t> </a:t>
            </a:r>
            <a:br>
              <a:rPr b="1" dirty="0" sz="4000" lang="en-US" smtClean="0"/>
            </a:br>
            <a:endParaRPr b="1" dirty="0" sz="4000" lang="en-US" smtClean="0"/>
          </a:p>
        </p:txBody>
      </p:sp>
      <p:sp>
        <p:nvSpPr>
          <p:cNvPr id="1048637" name="Rectangle 3"/>
          <p:cNvSpPr>
            <a:spLocks noGrp="1" noChangeArrowheads="1"/>
          </p:cNvSpPr>
          <p:nvPr>
            <p:ph idx="1"/>
          </p:nvPr>
        </p:nvSpPr>
        <p:spPr>
          <a:xfrm>
            <a:off x="2268537" y="2565400"/>
            <a:ext cx="6349369" cy="3527425"/>
          </a:xfrm>
        </p:spPr>
        <p:txBody>
          <a:bodyPr>
            <a:normAutofit lnSpcReduction="10000"/>
          </a:bodyPr>
          <a:p>
            <a:pPr algn="r" eaLnBrk="1" hangingPunct="1" rtl="1">
              <a:lnSpc>
                <a:spcPct val="150000"/>
              </a:lnSpc>
            </a:pPr>
            <a:r>
              <a:rPr b="1" dirty="0" sz="4800" lang="fa-IR" smtClean="0">
                <a:solidFill>
                  <a:srgbClr val="009900"/>
                </a:solidFill>
                <a:cs typeface="B Titr" panose="00000700000000000000" pitchFamily="2" charset="-78"/>
              </a:rPr>
              <a:t> </a:t>
            </a:r>
            <a:r>
              <a:rPr b="1" dirty="0" sz="4800" lang="ar-SA" smtClean="0">
                <a:solidFill>
                  <a:srgbClr val="009900"/>
                </a:solidFill>
                <a:cs typeface="B Titr" panose="00000700000000000000" pitchFamily="2" charset="-78"/>
              </a:rPr>
              <a:t>تعريف قطب</a:t>
            </a:r>
            <a:r>
              <a:rPr b="1" dirty="0" sz="4800" lang="ar-SA" smtClean="0">
                <a:solidFill>
                  <a:srgbClr val="009900"/>
                </a:solidFill>
              </a:rPr>
              <a:t>‌</a:t>
            </a:r>
            <a:r>
              <a:rPr b="1" dirty="0" sz="4800" lang="ar-SA" smtClean="0">
                <a:solidFill>
                  <a:srgbClr val="009900"/>
                </a:solidFill>
                <a:cs typeface="B Titr" panose="00000700000000000000" pitchFamily="2" charset="-78"/>
              </a:rPr>
              <a:t>نما</a:t>
            </a:r>
          </a:p>
          <a:p>
            <a:pPr algn="r" eaLnBrk="1" hangingPunct="1" rtl="1">
              <a:lnSpc>
                <a:spcPct val="150000"/>
              </a:lnSpc>
            </a:pPr>
            <a:r>
              <a:rPr b="1" dirty="0" sz="4800" lang="ar-SA" smtClean="0">
                <a:solidFill>
                  <a:srgbClr val="009900"/>
                </a:solidFill>
                <a:cs typeface="B Titr" panose="00000700000000000000" pitchFamily="2" charset="-78"/>
              </a:rPr>
              <a:t> اجزاء قطب</a:t>
            </a:r>
            <a:r>
              <a:rPr b="1" dirty="0" sz="4800" lang="ar-SA" smtClean="0">
                <a:solidFill>
                  <a:srgbClr val="009900"/>
                </a:solidFill>
              </a:rPr>
              <a:t>‌</a:t>
            </a:r>
            <a:r>
              <a:rPr b="1" dirty="0" sz="4800" lang="ar-SA" smtClean="0">
                <a:solidFill>
                  <a:srgbClr val="009900"/>
                </a:solidFill>
                <a:cs typeface="B Titr" panose="00000700000000000000" pitchFamily="2" charset="-78"/>
              </a:rPr>
              <a:t>نما</a:t>
            </a:r>
          </a:p>
          <a:p>
            <a:pPr algn="r" eaLnBrk="1" hangingPunct="1" rtl="1">
              <a:lnSpc>
                <a:spcPct val="150000"/>
              </a:lnSpc>
            </a:pPr>
            <a:r>
              <a:rPr b="1" dirty="0" sz="4800" lang="ar-SA" smtClean="0">
                <a:solidFill>
                  <a:srgbClr val="009900"/>
                </a:solidFill>
                <a:cs typeface="B Titr" panose="00000700000000000000" pitchFamily="2" charset="-78"/>
              </a:rPr>
              <a:t> عوامل تأثيرگذار</a:t>
            </a:r>
            <a:r>
              <a:rPr dirty="0" sz="4800" lang="en-US" smtClean="0">
                <a:solidFill>
                  <a:srgbClr val="009900"/>
                </a:solidFill>
                <a:cs typeface="B Titr" panose="00000700000000000000" pitchFamily="2" charset="-78"/>
              </a:rPr>
              <a:t> </a:t>
            </a:r>
            <a:endParaRPr dirty="0" sz="4800" lang="ar-LB" smtClean="0">
              <a:solidFill>
                <a:srgbClr val="009900"/>
              </a:solidFill>
              <a:cs typeface="B Titr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600">
        <p14:prism dir="r" isInverted="1"/>
      </p:transition>
    </mc:Choice>
    <mc:Fallback>
      <p:transition spd="slow">
        <p:fade/>
      </p:transition>
    </mc:Fallback>
  </mc:AlternateContent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2852936"/>
            <a:ext cx="8064896" cy="2307952"/>
          </a:xfrm>
        </p:spPr>
        <p:txBody>
          <a:bodyPr>
            <a:noAutofit/>
          </a:bodyPr>
          <a:p>
            <a:pPr algn="r" eaLnBrk="1" hangingPunct="1" rtl="1">
              <a:lnSpc>
                <a:spcPct val="150000"/>
              </a:lnSpc>
            </a:pPr>
            <a:r>
              <a:rPr dirty="0" sz="4000" lang="fa-IR" smtClean="0">
                <a:solidFill>
                  <a:schemeClr val="tx1"/>
                </a:solidFill>
                <a:cs typeface="B Nazanin" panose="00000400000000000000" pitchFamily="2" charset="-78"/>
              </a:rPr>
              <a:t>  </a:t>
            </a:r>
            <a:r>
              <a:rPr dirty="0" sz="4000" lang="ar-SA" smtClean="0">
                <a:solidFill>
                  <a:schemeClr val="tx1"/>
                </a:solidFill>
                <a:cs typeface="B Nazanin" panose="00000400000000000000" pitchFamily="2" charset="-78"/>
              </a:rPr>
              <a:t>قطب‌نما وسيله‌اي </a:t>
            </a:r>
            <a:r>
              <a:rPr dirty="0" sz="4000" lang="fa-IR" smtClean="0">
                <a:solidFill>
                  <a:schemeClr val="tx1"/>
                </a:solidFill>
                <a:cs typeface="B Nazanin" panose="00000400000000000000" pitchFamily="2" charset="-78"/>
              </a:rPr>
              <a:t>است که شمال مغناطیسی و سایر جهت ها را نشان می دهد.</a:t>
            </a:r>
          </a:p>
        </p:txBody>
      </p:sp>
      <p:sp>
        <p:nvSpPr>
          <p:cNvPr id="1048639" name="Rectangle 7"/>
          <p:cNvSpPr>
            <a:spLocks noChangeArrowheads="1"/>
          </p:cNvSpPr>
          <p:nvPr/>
        </p:nvSpPr>
        <p:spPr bwMode="auto">
          <a:xfrm>
            <a:off x="3923928" y="764704"/>
            <a:ext cx="3816424" cy="1015663"/>
          </a:xfrm>
          <a:prstGeom prst="rect"/>
          <a:noFill/>
          <a:ln>
            <a:noFill/>
          </a:ln>
          <a:effectLst/>
        </p:spPr>
        <p:txBody>
          <a:bodyPr wrap="square">
            <a:spAutoFit/>
          </a:bodyPr>
          <a:p>
            <a:pPr algn="r" eaLnBrk="1" hangingPunct="1">
              <a:spcBef>
                <a:spcPct val="50000"/>
              </a:spcBef>
            </a:pPr>
            <a:r>
              <a:rPr dirty="0" sz="6000" lang="ar-LB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algn="tl" blurRad="38100" dir="2700000" dist="38100">
                    <a:srgbClr val="C0C0C0"/>
                  </a:outerShdw>
                </a:effectLst>
                <a:latin typeface="Times New Roman" panose="02020603050405020304" pitchFamily="18" charset="0"/>
                <a:cs typeface="B Titr" panose="00000700000000000000" pitchFamily="2" charset="-78"/>
              </a:rPr>
              <a:t>تعريف :</a:t>
            </a:r>
            <a:endParaRPr dirty="0" sz="6000" lang="en-US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algn="tl" blurRad="38100" dir="2700000" dist="38100">
                  <a:srgbClr val="C0C0C0"/>
                </a:outerShdw>
              </a:effectLst>
              <a:latin typeface="Times New Roman" panose="02020603050405020304" pitchFamily="18" charset="0"/>
              <a:cs typeface="B Titr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7"/>
                                        <p:tgtEl>
                                          <p:spTgt spid="1048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Picture 63" descr="f,wgm"/>
          <p:cNvPicPr>
            <a:picLocks noChangeAspect="1" noGrp="1" noChangeArrowheads="1"/>
          </p:cNvPicPr>
          <p:nvPr>
            <p:ph/>
          </p:nvPr>
        </p:nvPicPr>
        <p:blipFill>
          <a:blip xmlns:r="http://schemas.openxmlformats.org/officeDocument/2006/relationships" r:embed="rId1">
            <a:lum contrast="12000"/>
          </a:blip>
          <a:srcRect l="3258" r="2844"/>
          <a:stretch>
            <a:fillRect/>
          </a:stretch>
        </p:blipFill>
        <p:spPr>
          <a:xfrm>
            <a:off x="0" y="1125538"/>
            <a:ext cx="8964613" cy="4032250"/>
          </a:xfrm>
          <a:noFill/>
        </p:spPr>
      </p:pic>
      <p:sp>
        <p:nvSpPr>
          <p:cNvPr id="1048644" name="Oval 21"/>
          <p:cNvSpPr>
            <a:spLocks noChangeArrowheads="1"/>
          </p:cNvSpPr>
          <p:nvPr/>
        </p:nvSpPr>
        <p:spPr bwMode="auto">
          <a:xfrm>
            <a:off x="1908175" y="6013450"/>
            <a:ext cx="288925" cy="288925"/>
          </a:xfrm>
          <a:prstGeom prst="ellipse"/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/>
            <a:r>
              <a:rPr lang="en-US">
                <a:cs typeface="B Nazanin" panose="00000400000000000000" pitchFamily="2" charset="-78"/>
              </a:rPr>
              <a:t>1</a:t>
            </a:r>
          </a:p>
        </p:txBody>
      </p:sp>
      <p:sp>
        <p:nvSpPr>
          <p:cNvPr id="1048645" name="Oval 22"/>
          <p:cNvSpPr>
            <a:spLocks noChangeArrowheads="1"/>
          </p:cNvSpPr>
          <p:nvPr/>
        </p:nvSpPr>
        <p:spPr bwMode="auto">
          <a:xfrm>
            <a:off x="7812088" y="2205038"/>
            <a:ext cx="288925" cy="288925"/>
          </a:xfrm>
          <a:prstGeom prst="ellipse"/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/>
            <a:r>
              <a:rPr lang="en-US">
                <a:cs typeface="B Nazanin" panose="00000400000000000000" pitchFamily="2" charset="-78"/>
              </a:rPr>
              <a:t>3</a:t>
            </a:r>
          </a:p>
        </p:txBody>
      </p:sp>
      <p:sp>
        <p:nvSpPr>
          <p:cNvPr id="1048646" name="Oval 23"/>
          <p:cNvSpPr>
            <a:spLocks noChangeArrowheads="1"/>
          </p:cNvSpPr>
          <p:nvPr/>
        </p:nvSpPr>
        <p:spPr bwMode="auto">
          <a:xfrm>
            <a:off x="5651500" y="6021388"/>
            <a:ext cx="288925" cy="288925"/>
          </a:xfrm>
          <a:prstGeom prst="ellipse"/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/>
            <a:r>
              <a:rPr lang="en-US">
                <a:cs typeface="B Nazanin" panose="00000400000000000000" pitchFamily="2" charset="-78"/>
              </a:rPr>
              <a:t>2</a:t>
            </a:r>
          </a:p>
        </p:txBody>
      </p:sp>
      <p:sp>
        <p:nvSpPr>
          <p:cNvPr id="1048647" name="Text Box 24"/>
          <p:cNvSpPr txBox="1">
            <a:spLocks noChangeArrowheads="1"/>
          </p:cNvSpPr>
          <p:nvPr/>
        </p:nvSpPr>
        <p:spPr bwMode="auto">
          <a:xfrm>
            <a:off x="247650" y="2133600"/>
            <a:ext cx="1871663" cy="366713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>
              <a:spcBef>
                <a:spcPct val="50000"/>
              </a:spcBef>
            </a:pPr>
            <a:r>
              <a:rPr lang="fa-IR">
                <a:cs typeface="B Nazanin" panose="00000400000000000000" pitchFamily="2" charset="-78"/>
              </a:rPr>
              <a:t>نقاط فسفری </a:t>
            </a:r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48" name="Text Box 25"/>
          <p:cNvSpPr txBox="1">
            <a:spLocks noChangeArrowheads="1"/>
          </p:cNvSpPr>
          <p:nvPr/>
        </p:nvSpPr>
        <p:spPr bwMode="auto">
          <a:xfrm>
            <a:off x="1068388" y="5178425"/>
            <a:ext cx="1871662" cy="366713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>
              <a:spcBef>
                <a:spcPct val="50000"/>
              </a:spcBef>
            </a:pPr>
            <a:r>
              <a:rPr lang="fa-IR">
                <a:cs typeface="B Nazanin" panose="00000400000000000000" pitchFamily="2" charset="-78"/>
              </a:rPr>
              <a:t>سیم فلزی </a:t>
            </a:r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49" name="Text Box 26"/>
          <p:cNvSpPr txBox="1">
            <a:spLocks noChangeArrowheads="1"/>
          </p:cNvSpPr>
          <p:nvPr/>
        </p:nvSpPr>
        <p:spPr bwMode="auto">
          <a:xfrm>
            <a:off x="5719763" y="4975225"/>
            <a:ext cx="1871662" cy="366713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>
              <a:spcBef>
                <a:spcPct val="50000"/>
              </a:spcBef>
            </a:pPr>
            <a:r>
              <a:rPr lang="fa-IR">
                <a:cs typeface="B Nazanin" panose="00000400000000000000" pitchFamily="2" charset="-78"/>
              </a:rPr>
              <a:t>طوقه دندانه دار</a:t>
            </a:r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50" name="Text Box 27"/>
          <p:cNvSpPr txBox="1">
            <a:spLocks noChangeArrowheads="1"/>
          </p:cNvSpPr>
          <p:nvPr/>
        </p:nvSpPr>
        <p:spPr bwMode="auto">
          <a:xfrm>
            <a:off x="7234238" y="5008563"/>
            <a:ext cx="1871662" cy="366712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>
              <a:spcBef>
                <a:spcPct val="50000"/>
              </a:spcBef>
            </a:pPr>
            <a:r>
              <a:rPr lang="fa-IR">
                <a:cs typeface="B Nazanin" panose="00000400000000000000" pitchFamily="2" charset="-78"/>
              </a:rPr>
              <a:t>صفحه مدرج </a:t>
            </a:r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51" name="Text Box 28"/>
          <p:cNvSpPr txBox="1">
            <a:spLocks noChangeArrowheads="1"/>
          </p:cNvSpPr>
          <p:nvPr/>
        </p:nvSpPr>
        <p:spPr bwMode="auto">
          <a:xfrm>
            <a:off x="7523163" y="4364038"/>
            <a:ext cx="1584325" cy="366712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>
              <a:spcBef>
                <a:spcPct val="50000"/>
              </a:spcBef>
            </a:pPr>
            <a:r>
              <a:rPr lang="fa-IR">
                <a:cs typeface="B Nazanin" panose="00000400000000000000" pitchFamily="2" charset="-78"/>
              </a:rPr>
              <a:t>حلقه شستی </a:t>
            </a:r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52" name="Text Box 29"/>
          <p:cNvSpPr txBox="1">
            <a:spLocks noChangeArrowheads="1"/>
          </p:cNvSpPr>
          <p:nvPr/>
        </p:nvSpPr>
        <p:spPr bwMode="auto">
          <a:xfrm>
            <a:off x="6732588" y="1412875"/>
            <a:ext cx="1584325" cy="366713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>
              <a:spcBef>
                <a:spcPct val="50000"/>
              </a:spcBef>
            </a:pPr>
            <a:r>
              <a:rPr lang="fa-IR">
                <a:cs typeface="B Nazanin" panose="00000400000000000000" pitchFamily="2" charset="-78"/>
              </a:rPr>
              <a:t>شکاف </a:t>
            </a:r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53" name="Text Box 30"/>
          <p:cNvSpPr txBox="1">
            <a:spLocks noChangeArrowheads="1"/>
          </p:cNvSpPr>
          <p:nvPr/>
        </p:nvSpPr>
        <p:spPr bwMode="auto">
          <a:xfrm>
            <a:off x="4221163" y="1641475"/>
            <a:ext cx="1584325" cy="366713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>
              <a:spcBef>
                <a:spcPct val="50000"/>
              </a:spcBef>
            </a:pPr>
            <a:r>
              <a:rPr lang="fa-IR">
                <a:cs typeface="B Nazanin" panose="00000400000000000000" pitchFamily="2" charset="-78"/>
              </a:rPr>
              <a:t>خط سیاه </a:t>
            </a:r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54" name="Text Box 32"/>
          <p:cNvSpPr txBox="1">
            <a:spLocks noChangeArrowheads="1"/>
          </p:cNvSpPr>
          <p:nvPr/>
        </p:nvSpPr>
        <p:spPr bwMode="auto">
          <a:xfrm>
            <a:off x="3038475" y="1273175"/>
            <a:ext cx="1584325" cy="366713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>
              <a:spcBef>
                <a:spcPct val="50000"/>
              </a:spcBef>
            </a:pPr>
            <a:r>
              <a:rPr lang="fa-IR">
                <a:cs typeface="B Nazanin" panose="00000400000000000000" pitchFamily="2" charset="-78"/>
              </a:rPr>
              <a:t>خط فسفری </a:t>
            </a:r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55" name="Text Box 33"/>
          <p:cNvSpPr txBox="1">
            <a:spLocks noChangeArrowheads="1"/>
          </p:cNvSpPr>
          <p:nvPr/>
        </p:nvSpPr>
        <p:spPr bwMode="auto">
          <a:xfrm>
            <a:off x="4920170" y="1207403"/>
            <a:ext cx="1584325" cy="366713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>
              <a:spcBef>
                <a:spcPct val="50000"/>
              </a:spcBef>
            </a:pPr>
            <a:r>
              <a:rPr dirty="0" lang="fa-IR">
                <a:cs typeface="B Nazanin" panose="00000400000000000000" pitchFamily="2" charset="-78"/>
              </a:rPr>
              <a:t>عقربه متحرک </a:t>
            </a:r>
            <a:endParaRPr dirty="0" lang="en-US">
              <a:cs typeface="B Nazanin" panose="00000400000000000000" pitchFamily="2" charset="-78"/>
            </a:endParaRPr>
          </a:p>
        </p:txBody>
      </p:sp>
      <p:sp>
        <p:nvSpPr>
          <p:cNvPr id="1048656" name="Text Box 34"/>
          <p:cNvSpPr txBox="1">
            <a:spLocks noChangeArrowheads="1"/>
          </p:cNvSpPr>
          <p:nvPr/>
        </p:nvSpPr>
        <p:spPr bwMode="auto">
          <a:xfrm>
            <a:off x="7245350" y="1019175"/>
            <a:ext cx="1584325" cy="366713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>
              <a:spcBef>
                <a:spcPct val="50000"/>
              </a:spcBef>
            </a:pPr>
            <a:r>
              <a:rPr lang="fa-IR">
                <a:cs typeface="B Nazanin" panose="00000400000000000000" pitchFamily="2" charset="-78"/>
              </a:rPr>
              <a:t>پایه عدسی </a:t>
            </a:r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57" name="Text Box 35"/>
          <p:cNvSpPr txBox="1">
            <a:spLocks noChangeArrowheads="1"/>
          </p:cNvSpPr>
          <p:nvPr/>
        </p:nvSpPr>
        <p:spPr bwMode="auto">
          <a:xfrm>
            <a:off x="3690938" y="5043488"/>
            <a:ext cx="1584325" cy="366712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>
              <a:spcBef>
                <a:spcPct val="50000"/>
              </a:spcBef>
            </a:pPr>
            <a:r>
              <a:rPr dirty="0" lang="fa-IR">
                <a:cs typeface="B Nazanin" panose="00000400000000000000" pitchFamily="2" charset="-78"/>
              </a:rPr>
              <a:t>خط کش </a:t>
            </a:r>
            <a:endParaRPr dirty="0" lang="en-US">
              <a:cs typeface="B Nazanin" panose="00000400000000000000" pitchFamily="2" charset="-78"/>
            </a:endParaRPr>
          </a:p>
        </p:txBody>
      </p:sp>
      <p:sp>
        <p:nvSpPr>
          <p:cNvPr id="1048658" name="Line 38"/>
          <p:cNvSpPr>
            <a:spLocks noChangeShapeType="1"/>
          </p:cNvSpPr>
          <p:nvPr/>
        </p:nvSpPr>
        <p:spPr bwMode="auto">
          <a:xfrm flipV="1">
            <a:off x="2008188" y="3781425"/>
            <a:ext cx="0" cy="1368425"/>
          </a:xfrm>
          <a:prstGeom prst="line"/>
          <a:noFill/>
          <a:ln w="19050">
            <a:solidFill>
              <a:srgbClr val="0000FF"/>
            </a:solidFill>
            <a:round/>
            <a:headEnd type="none" w="sm" len="sm"/>
            <a:tailEnd type="arrow" w="med" len="med"/>
          </a:ln>
          <a:effectLst/>
        </p:spPr>
        <p:txBody>
          <a:bodyPr wrap="none"/>
          <a:p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59" name="Line 39"/>
          <p:cNvSpPr>
            <a:spLocks noChangeShapeType="1"/>
          </p:cNvSpPr>
          <p:nvPr/>
        </p:nvSpPr>
        <p:spPr bwMode="auto">
          <a:xfrm flipV="1">
            <a:off x="1136650" y="2565400"/>
            <a:ext cx="63500" cy="1160463"/>
          </a:xfrm>
          <a:prstGeom prst="line"/>
          <a:noFill/>
          <a:ln w="19050">
            <a:solidFill>
              <a:srgbClr val="0000FF"/>
            </a:solidFill>
            <a:round/>
            <a:headEnd type="arrow" w="med" len="med"/>
            <a:tailEnd/>
          </a:ln>
          <a:effectLst/>
        </p:spPr>
        <p:txBody>
          <a:bodyPr wrap="none"/>
          <a:p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60" name="Line 40"/>
          <p:cNvSpPr>
            <a:spLocks noChangeShapeType="1"/>
          </p:cNvSpPr>
          <p:nvPr/>
        </p:nvSpPr>
        <p:spPr bwMode="auto">
          <a:xfrm>
            <a:off x="1200150" y="2565400"/>
            <a:ext cx="1736725" cy="1155700"/>
          </a:xfrm>
          <a:prstGeom prst="line"/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</p:spPr>
        <p:txBody>
          <a:bodyPr wrap="none"/>
          <a:p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61" name="Line 41"/>
          <p:cNvSpPr>
            <a:spLocks noChangeShapeType="1"/>
          </p:cNvSpPr>
          <p:nvPr/>
        </p:nvSpPr>
        <p:spPr bwMode="auto">
          <a:xfrm>
            <a:off x="5041900" y="1933575"/>
            <a:ext cx="0" cy="1008063"/>
          </a:xfrm>
          <a:prstGeom prst="line"/>
          <a:noFill/>
          <a:ln w="19050">
            <a:solidFill>
              <a:srgbClr val="0000FF"/>
            </a:solidFill>
            <a:round/>
            <a:headEnd type="none" w="sm" len="sm"/>
            <a:tailEnd type="arrow" w="med" len="med"/>
          </a:ln>
          <a:effectLst/>
        </p:spPr>
        <p:txBody>
          <a:bodyPr wrap="none"/>
          <a:p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62" name="Line 43"/>
          <p:cNvSpPr>
            <a:spLocks noChangeShapeType="1"/>
          </p:cNvSpPr>
          <p:nvPr/>
        </p:nvSpPr>
        <p:spPr bwMode="auto">
          <a:xfrm>
            <a:off x="3851275" y="1557338"/>
            <a:ext cx="885825" cy="1320800"/>
          </a:xfrm>
          <a:prstGeom prst="line"/>
          <a:noFill/>
          <a:ln w="19050">
            <a:solidFill>
              <a:srgbClr val="0000FF"/>
            </a:solidFill>
            <a:round/>
            <a:headEnd type="none" w="sm" len="sm"/>
            <a:tailEnd type="arrow" w="med" len="med"/>
          </a:ln>
          <a:effectLst/>
        </p:spPr>
        <p:txBody>
          <a:bodyPr wrap="none"/>
          <a:p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63" name="Line 44"/>
          <p:cNvSpPr>
            <a:spLocks noChangeShapeType="1"/>
          </p:cNvSpPr>
          <p:nvPr/>
        </p:nvSpPr>
        <p:spPr bwMode="auto">
          <a:xfrm>
            <a:off x="5748337" y="1663701"/>
            <a:ext cx="47626" cy="1693862"/>
          </a:xfrm>
          <a:prstGeom prst="line"/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</p:spPr>
        <p:txBody>
          <a:bodyPr wrap="none"/>
          <a:p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64" name="Line 45"/>
          <p:cNvSpPr>
            <a:spLocks noChangeShapeType="1"/>
          </p:cNvSpPr>
          <p:nvPr/>
        </p:nvSpPr>
        <p:spPr bwMode="auto">
          <a:xfrm flipH="1">
            <a:off x="6529388" y="1590675"/>
            <a:ext cx="650875" cy="0"/>
          </a:xfrm>
          <a:prstGeom prst="line"/>
          <a:noFill/>
          <a:ln w="19050">
            <a:solidFill>
              <a:srgbClr val="00CC00"/>
            </a:solidFill>
            <a:round/>
            <a:headEnd type="none" w="sm" len="sm"/>
            <a:tailEnd type="arrow" w="med" len="med"/>
          </a:ln>
          <a:effectLst/>
        </p:spPr>
        <p:txBody>
          <a:bodyPr wrap="none"/>
          <a:p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65" name="Line 48"/>
          <p:cNvSpPr>
            <a:spLocks noChangeShapeType="1"/>
          </p:cNvSpPr>
          <p:nvPr/>
        </p:nvSpPr>
        <p:spPr bwMode="auto">
          <a:xfrm>
            <a:off x="8345488" y="4076700"/>
            <a:ext cx="0" cy="287338"/>
          </a:xfrm>
          <a:prstGeom prst="line"/>
          <a:noFill/>
          <a:ln w="19050">
            <a:solidFill>
              <a:srgbClr val="0000FF"/>
            </a:solidFill>
            <a:round/>
            <a:headEnd type="arrow" w="med" len="med"/>
            <a:tailEnd/>
          </a:ln>
          <a:effectLst/>
        </p:spPr>
        <p:txBody>
          <a:bodyPr wrap="none"/>
          <a:p>
            <a:endParaRPr lang="en-US">
              <a:cs typeface="B Nazanin" panose="00000400000000000000" pitchFamily="2" charset="-78"/>
            </a:endParaRPr>
          </a:p>
        </p:txBody>
      </p:sp>
      <p:grpSp>
        <p:nvGrpSpPr>
          <p:cNvPr id="111" name="Group 52"/>
          <p:cNvGrpSpPr/>
          <p:nvPr/>
        </p:nvGrpSpPr>
        <p:grpSpPr bwMode="auto">
          <a:xfrm>
            <a:off x="6516688" y="3284538"/>
            <a:ext cx="1655762" cy="1747837"/>
            <a:chOff x="3503" y="2290"/>
            <a:chExt cx="1043" cy="1101"/>
          </a:xfrm>
        </p:grpSpPr>
        <p:sp>
          <p:nvSpPr>
            <p:cNvPr id="1048666" name="Line 50"/>
            <p:cNvSpPr>
              <a:spLocks noChangeShapeType="1"/>
            </p:cNvSpPr>
            <p:nvPr/>
          </p:nvSpPr>
          <p:spPr bwMode="auto">
            <a:xfrm>
              <a:off x="3503" y="2290"/>
              <a:ext cx="943" cy="1100"/>
            </a:xfrm>
            <a:prstGeom prst="line"/>
            <a:noFill/>
            <a:ln w="19050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p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1048667" name="Line 51"/>
            <p:cNvSpPr>
              <a:spLocks noChangeShapeType="1"/>
            </p:cNvSpPr>
            <p:nvPr/>
          </p:nvSpPr>
          <p:spPr bwMode="auto">
            <a:xfrm>
              <a:off x="4456" y="3391"/>
              <a:ext cx="90" cy="0"/>
            </a:xfrm>
            <a:prstGeom prst="line"/>
            <a:noFill/>
            <a:ln w="19050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p>
              <a:endParaRPr lang="en-US">
                <a:cs typeface="B Nazanin" panose="00000400000000000000" pitchFamily="2" charset="-78"/>
              </a:endParaRPr>
            </a:p>
          </p:txBody>
        </p:sp>
      </p:grpSp>
      <p:grpSp>
        <p:nvGrpSpPr>
          <p:cNvPr id="112" name="Group 55"/>
          <p:cNvGrpSpPr/>
          <p:nvPr/>
        </p:nvGrpSpPr>
        <p:grpSpPr bwMode="auto">
          <a:xfrm>
            <a:off x="5364163" y="4005263"/>
            <a:ext cx="704850" cy="1152525"/>
            <a:chOff x="3436" y="2614"/>
            <a:chExt cx="716" cy="974"/>
          </a:xfrm>
        </p:grpSpPr>
        <p:sp>
          <p:nvSpPr>
            <p:cNvPr id="1048668" name="Line 53"/>
            <p:cNvSpPr>
              <a:spLocks noChangeShapeType="1"/>
            </p:cNvSpPr>
            <p:nvPr/>
          </p:nvSpPr>
          <p:spPr bwMode="auto">
            <a:xfrm>
              <a:off x="3436" y="2614"/>
              <a:ext cx="290" cy="974"/>
            </a:xfrm>
            <a:prstGeom prst="line"/>
            <a:noFill/>
            <a:ln w="19050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p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1048669" name="Line 54"/>
            <p:cNvSpPr>
              <a:spLocks noChangeShapeType="1"/>
            </p:cNvSpPr>
            <p:nvPr/>
          </p:nvSpPr>
          <p:spPr bwMode="auto">
            <a:xfrm>
              <a:off x="3726" y="3588"/>
              <a:ext cx="426" cy="0"/>
            </a:xfrm>
            <a:prstGeom prst="line"/>
            <a:noFill/>
            <a:ln w="19050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p>
              <a:endParaRPr lang="en-US">
                <a:cs typeface="B Nazanin" panose="00000400000000000000" pitchFamily="2" charset="-78"/>
              </a:endParaRPr>
            </a:p>
          </p:txBody>
        </p:sp>
      </p:grpSp>
      <p:grpSp>
        <p:nvGrpSpPr>
          <p:cNvPr id="113" name="Group 77"/>
          <p:cNvGrpSpPr/>
          <p:nvPr/>
        </p:nvGrpSpPr>
        <p:grpSpPr bwMode="auto">
          <a:xfrm>
            <a:off x="6659563" y="1371600"/>
            <a:ext cx="1957387" cy="1912938"/>
            <a:chOff x="4195" y="864"/>
            <a:chExt cx="1233" cy="1205"/>
          </a:xfrm>
        </p:grpSpPr>
        <p:grpSp>
          <p:nvGrpSpPr>
            <p:cNvPr id="114" name="Group 60"/>
            <p:cNvGrpSpPr/>
            <p:nvPr/>
          </p:nvGrpSpPr>
          <p:grpSpPr bwMode="auto">
            <a:xfrm>
              <a:off x="4921" y="1584"/>
              <a:ext cx="507" cy="485"/>
              <a:chOff x="4332" y="1649"/>
              <a:chExt cx="771" cy="499"/>
            </a:xfrm>
          </p:grpSpPr>
          <p:sp>
            <p:nvSpPr>
              <p:cNvPr id="1048670" name="Line 56"/>
              <p:cNvSpPr>
                <a:spLocks noChangeShapeType="1"/>
              </p:cNvSpPr>
              <p:nvPr/>
            </p:nvSpPr>
            <p:spPr bwMode="auto">
              <a:xfrm>
                <a:off x="5103" y="1649"/>
                <a:ext cx="0" cy="499"/>
              </a:xfrm>
              <a:prstGeom prst="line"/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p>
                <a:endParaRPr lang="en-US">
                  <a:cs typeface="B Nazanin" panose="00000400000000000000" pitchFamily="2" charset="-78"/>
                </a:endParaRPr>
              </a:p>
            </p:txBody>
          </p:sp>
          <p:sp>
            <p:nvSpPr>
              <p:cNvPr id="1048671" name="Line 57"/>
              <p:cNvSpPr>
                <a:spLocks noChangeShapeType="1"/>
              </p:cNvSpPr>
              <p:nvPr/>
            </p:nvSpPr>
            <p:spPr bwMode="auto">
              <a:xfrm flipH="1">
                <a:off x="4332" y="2148"/>
                <a:ext cx="771" cy="0"/>
              </a:xfrm>
              <a:prstGeom prst="line"/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p>
                <a:endParaRPr lang="en-US"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1048672" name="Line 58"/>
            <p:cNvSpPr>
              <a:spLocks noChangeShapeType="1"/>
            </p:cNvSpPr>
            <p:nvPr/>
          </p:nvSpPr>
          <p:spPr bwMode="auto">
            <a:xfrm flipV="1">
              <a:off x="5428" y="864"/>
              <a:ext cx="0" cy="454"/>
            </a:xfrm>
            <a:prstGeom prst="line"/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p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1048673" name="Line 59"/>
            <p:cNvSpPr>
              <a:spLocks noChangeShapeType="1"/>
            </p:cNvSpPr>
            <p:nvPr/>
          </p:nvSpPr>
          <p:spPr bwMode="auto">
            <a:xfrm flipH="1">
              <a:off x="4195" y="870"/>
              <a:ext cx="1233" cy="1"/>
            </a:xfrm>
            <a:prstGeom prst="line"/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p>
              <a:endParaRPr lang="en-US">
                <a:cs typeface="B Nazanin" panose="00000400000000000000" pitchFamily="2" charset="-78"/>
              </a:endParaRPr>
            </a:p>
          </p:txBody>
        </p:sp>
      </p:grpSp>
      <p:sp>
        <p:nvSpPr>
          <p:cNvPr id="1048674" name="Line 67"/>
          <p:cNvSpPr>
            <a:spLocks noChangeShapeType="1"/>
          </p:cNvSpPr>
          <p:nvPr/>
        </p:nvSpPr>
        <p:spPr bwMode="auto">
          <a:xfrm>
            <a:off x="3924300" y="4708525"/>
            <a:ext cx="0" cy="1081088"/>
          </a:xfrm>
          <a:prstGeom prst="line"/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75" name="Line 68"/>
          <p:cNvSpPr>
            <a:spLocks noChangeShapeType="1"/>
          </p:cNvSpPr>
          <p:nvPr/>
        </p:nvSpPr>
        <p:spPr bwMode="auto">
          <a:xfrm>
            <a:off x="455613" y="4699000"/>
            <a:ext cx="0" cy="1081088"/>
          </a:xfrm>
          <a:prstGeom prst="line"/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76" name="Line 69"/>
          <p:cNvSpPr>
            <a:spLocks noChangeShapeType="1"/>
          </p:cNvSpPr>
          <p:nvPr/>
        </p:nvSpPr>
        <p:spPr bwMode="auto">
          <a:xfrm>
            <a:off x="458788" y="5795963"/>
            <a:ext cx="3455987" cy="0"/>
          </a:xfrm>
          <a:prstGeom prst="line"/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77" name="Line 71"/>
          <p:cNvSpPr>
            <a:spLocks noChangeShapeType="1"/>
          </p:cNvSpPr>
          <p:nvPr/>
        </p:nvSpPr>
        <p:spPr bwMode="auto">
          <a:xfrm>
            <a:off x="7451725" y="4711700"/>
            <a:ext cx="0" cy="1081088"/>
          </a:xfrm>
          <a:prstGeom prst="line"/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78" name="Line 72"/>
          <p:cNvSpPr>
            <a:spLocks noChangeShapeType="1"/>
          </p:cNvSpPr>
          <p:nvPr/>
        </p:nvSpPr>
        <p:spPr bwMode="auto">
          <a:xfrm>
            <a:off x="3976688" y="4705350"/>
            <a:ext cx="0" cy="1081088"/>
          </a:xfrm>
          <a:prstGeom prst="line"/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79" name="Line 73"/>
          <p:cNvSpPr>
            <a:spLocks noChangeShapeType="1"/>
          </p:cNvSpPr>
          <p:nvPr/>
        </p:nvSpPr>
        <p:spPr bwMode="auto">
          <a:xfrm>
            <a:off x="3986213" y="5799138"/>
            <a:ext cx="3455987" cy="0"/>
          </a:xfrm>
          <a:prstGeom prst="line"/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p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80" name="Rectangle 74"/>
          <p:cNvSpPr>
            <a:spLocks noChangeArrowheads="1"/>
          </p:cNvSpPr>
          <p:nvPr/>
        </p:nvSpPr>
        <p:spPr bwMode="auto">
          <a:xfrm>
            <a:off x="1514475" y="5627688"/>
            <a:ext cx="1223963" cy="287337"/>
          </a:xfrm>
          <a:prstGeom prst="rect"/>
          <a:solidFill>
            <a:schemeClr val="bg1"/>
          </a:solidFill>
          <a:ln>
            <a:noFill/>
          </a:ln>
          <a:effectLst/>
        </p:spPr>
        <p:txBody>
          <a:bodyPr anchor="ctr"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a-IR">
                <a:cs typeface="B Nazanin" panose="00000400000000000000" pitchFamily="2" charset="-78"/>
              </a:rPr>
              <a:t>درب </a:t>
            </a:r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81" name="Rectangle 75"/>
          <p:cNvSpPr>
            <a:spLocks noChangeArrowheads="1"/>
          </p:cNvSpPr>
          <p:nvPr/>
        </p:nvSpPr>
        <p:spPr bwMode="auto">
          <a:xfrm>
            <a:off x="5181600" y="5627688"/>
            <a:ext cx="1223963" cy="287337"/>
          </a:xfrm>
          <a:prstGeom prst="rect"/>
          <a:solidFill>
            <a:schemeClr val="bg1"/>
          </a:solidFill>
          <a:ln>
            <a:noFill/>
          </a:ln>
          <a:effectLst/>
        </p:spPr>
        <p:txBody>
          <a:bodyPr anchor="ctr"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a-IR">
                <a:cs typeface="B Nazanin" panose="00000400000000000000" pitchFamily="2" charset="-78"/>
              </a:rPr>
              <a:t>پایه</a:t>
            </a:r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82" name="Text Box 78"/>
          <p:cNvSpPr txBox="1">
            <a:spLocks noChangeArrowheads="1"/>
          </p:cNvSpPr>
          <p:nvPr/>
        </p:nvSpPr>
        <p:spPr bwMode="auto">
          <a:xfrm>
            <a:off x="7151688" y="1863725"/>
            <a:ext cx="1584325" cy="366713"/>
          </a:xfrm>
          <a:prstGeom prst="rect"/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 rtl="1">
              <a:spcBef>
                <a:spcPct val="50000"/>
              </a:spcBef>
            </a:pPr>
            <a:r>
              <a:rPr lang="fa-IR">
                <a:cs typeface="B Nazanin" panose="00000400000000000000" pitchFamily="2" charset="-78"/>
              </a:rPr>
              <a:t>عدسی </a:t>
            </a:r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83" name="Line 79"/>
          <p:cNvSpPr>
            <a:spLocks noChangeShapeType="1"/>
          </p:cNvSpPr>
          <p:nvPr/>
        </p:nvSpPr>
        <p:spPr bwMode="auto">
          <a:xfrm flipH="1">
            <a:off x="6910388" y="2047875"/>
            <a:ext cx="650875" cy="0"/>
          </a:xfrm>
          <a:prstGeom prst="line"/>
          <a:noFill/>
          <a:ln w="19050">
            <a:solidFill>
              <a:schemeClr val="tx1"/>
            </a:solidFill>
            <a:round/>
            <a:headEnd type="none" w="sm" len="sm"/>
            <a:tailEnd type="arrow" w="med" len="med"/>
          </a:ln>
          <a:effectLst/>
        </p:spPr>
        <p:txBody>
          <a:bodyPr wrap="none"/>
          <a:p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48684" name="Rectangle 80"/>
          <p:cNvSpPr>
            <a:spLocks noChangeArrowheads="1"/>
          </p:cNvSpPr>
          <p:nvPr/>
        </p:nvSpPr>
        <p:spPr bwMode="auto">
          <a:xfrm>
            <a:off x="4271495" y="454025"/>
            <a:ext cx="3394075" cy="558800"/>
          </a:xfrm>
          <a:prstGeom prst="rect"/>
          <a:noFill/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5750" marL="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228600" marL="11430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 marL="1600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 marL="2057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 rtl="1"/>
            <a:r>
              <a:rPr b="1" dirty="0" sz="4200" lang="fa-IR">
                <a:ln w="9525">
                  <a:solidFill>
                    <a:schemeClr val="bg1"/>
                  </a:solidFill>
                  <a:prstDash val="solid"/>
                </a:ln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  <a:cs typeface="B Nazanin" panose="00000400000000000000" pitchFamily="2" charset="-78"/>
              </a:rPr>
              <a:t>اجزاء قطب نما</a:t>
            </a:r>
            <a:endParaRPr b="1" dirty="0" sz="4200" lang="en-US">
              <a:ln w="9525">
                <a:solidFill>
                  <a:schemeClr val="bg1"/>
                </a:solidFill>
                <a:prstDash val="solid"/>
              </a:ln>
              <a:effectLst>
                <a:outerShdw algn="tl" blurRad="12700" dir="2700000" dist="38100" rotWithShape="0">
                  <a:schemeClr val="bg1">
                    <a:lumMod val="50000"/>
                  </a:schemeClr>
                </a:outerShdw>
              </a:effectLst>
              <a:cs typeface="B Nazanin" panose="00000400000000000000" pitchFamily="2" charset="-78"/>
            </a:endParaRPr>
          </a:p>
        </p:txBody>
      </p:sp>
      <p:grpSp>
        <p:nvGrpSpPr>
          <p:cNvPr id="115" name="Group 84"/>
          <p:cNvGrpSpPr/>
          <p:nvPr/>
        </p:nvGrpSpPr>
        <p:grpSpPr bwMode="auto">
          <a:xfrm>
            <a:off x="455613" y="4746625"/>
            <a:ext cx="6988175" cy="338138"/>
            <a:chOff x="287" y="2990"/>
            <a:chExt cx="4402" cy="213"/>
          </a:xfrm>
        </p:grpSpPr>
        <p:sp>
          <p:nvSpPr>
            <p:cNvPr id="1048685" name="Line 42"/>
            <p:cNvSpPr>
              <a:spLocks noChangeShapeType="1"/>
            </p:cNvSpPr>
            <p:nvPr/>
          </p:nvSpPr>
          <p:spPr bwMode="auto">
            <a:xfrm>
              <a:off x="2842" y="3067"/>
              <a:ext cx="0" cy="136"/>
            </a:xfrm>
            <a:prstGeom prst="line"/>
            <a:noFill/>
            <a:ln w="19050">
              <a:solidFill>
                <a:srgbClr val="0000FF"/>
              </a:solidFill>
              <a:round/>
              <a:headEnd type="arrow" w="med" len="med"/>
              <a:tailEnd/>
            </a:ln>
            <a:effectLst/>
          </p:spPr>
          <p:txBody>
            <a:bodyPr wrap="none"/>
            <a:p>
              <a:endParaRPr lang="en-US">
                <a:cs typeface="B Nazanin" panose="00000400000000000000" pitchFamily="2" charset="-78"/>
              </a:endParaRPr>
            </a:p>
          </p:txBody>
        </p:sp>
        <p:sp>
          <p:nvSpPr>
            <p:cNvPr id="1048686" name="AutoShape 83"/>
            <p:cNvSpPr/>
            <p:nvPr/>
          </p:nvSpPr>
          <p:spPr bwMode="auto">
            <a:xfrm rot="5400000">
              <a:off x="2443" y="834"/>
              <a:ext cx="89" cy="4402"/>
            </a:xfrm>
            <a:prstGeom prst="rightBracket">
              <a:avLst>
                <a:gd name="adj" fmla="val 412172"/>
              </a:avLst>
            </a:prstGeom>
            <a:noFill/>
            <a:ln w="19050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anchor="ctr" wrap="none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53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9"/>
                                        <p:tgtEl>
                                          <p:spTgt spid="104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3"/>
                                        <p:tgtEl>
                                          <p:spTgt spid="104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 nodeType="clickPar">
                      <p:stCondLst>
                        <p:cond delay="indefinite"/>
                      </p:stCondLst>
                      <p:childTnLst>
                        <p:par>
                          <p:cTn fill="hold" id="15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6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18"/>
                                        <p:tgtEl>
                                          <p:spTgt spid="104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9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20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dur="500" id="22"/>
                                        <p:tgtEl>
                                          <p:spTgt spid="104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3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24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dur="500" id="26"/>
                                        <p:tgtEl>
                                          <p:spTgt spid="104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31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2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34"/>
                                        <p:tgtEl>
                                          <p:spTgt spid="1048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 nodeType="clickPar">
                      <p:stCondLst>
                        <p:cond delay="indefinite"/>
                      </p:stCondLst>
                      <p:childTnLst>
                        <p:par>
                          <p:cTn fill="hold" id="3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7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39"/>
                                        <p:tgtEl>
                                          <p:spTgt spid="104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0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41" nodeType="after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43"/>
                                        <p:tgtEl>
                                          <p:spTgt spid="1048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4" nodeType="clickPar">
                      <p:stCondLst>
                        <p:cond delay="indefinite"/>
                      </p:stCondLst>
                      <p:childTnLst>
                        <p:par>
                          <p:cTn fill="hold" id="45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6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48"/>
                                        <p:tgtEl>
                                          <p:spTgt spid="104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9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id="50" nodeType="after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52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3" nodeType="clickPar">
                      <p:stCondLst>
                        <p:cond delay="indefinite"/>
                      </p:stCondLst>
                      <p:childTnLst>
                        <p:par>
                          <p:cTn fill="hold" id="5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5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57"/>
                                        <p:tgtEl>
                                          <p:spTgt spid="104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8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59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dur="500" id="61"/>
                                        <p:tgtEl>
                                          <p:spTgt spid="104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2" nodeType="clickPar">
                      <p:stCondLst>
                        <p:cond delay="indefinite"/>
                      </p:stCondLst>
                      <p:childTnLst>
                        <p:par>
                          <p:cTn fill="hold" id="63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4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66"/>
                                        <p:tgtEl>
                                          <p:spTgt spid="104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67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68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dur="500" id="70"/>
                                        <p:tgtEl>
                                          <p:spTgt spid="104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1" nodeType="clickPar">
                      <p:stCondLst>
                        <p:cond delay="indefinite"/>
                      </p:stCondLst>
                      <p:childTnLst>
                        <p:par>
                          <p:cTn fill="hold" id="7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73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75"/>
                                        <p:tgtEl>
                                          <p:spTgt spid="104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76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77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dur="500" id="79"/>
                                        <p:tgtEl>
                                          <p:spTgt spid="104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0" nodeType="clickPar">
                      <p:stCondLst>
                        <p:cond delay="indefinite"/>
                      </p:stCondLst>
                      <p:childTnLst>
                        <p:par>
                          <p:cTn fill="hold" id="8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82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84"/>
                                        <p:tgtEl>
                                          <p:spTgt spid="104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5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id="86" nodeType="after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88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9" nodeType="clickPar">
                      <p:stCondLst>
                        <p:cond delay="indefinite"/>
                      </p:stCondLst>
                      <p:childTnLst>
                        <p:par>
                          <p:cTn fill="hold" id="9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1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93"/>
                                        <p:tgtEl>
                                          <p:spTgt spid="1048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4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95" nodeType="after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97"/>
                                        <p:tgtEl>
                                          <p:spTgt spid="104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8" nodeType="clickPar">
                      <p:stCondLst>
                        <p:cond delay="indefinite"/>
                      </p:stCondLst>
                      <p:childTnLst>
                        <p:par>
                          <p:cTn fill="hold" id="9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0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102"/>
                                        <p:tgtEl>
                                          <p:spTgt spid="104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3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id="104" nodeType="after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106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7" grpId="0"/>
      <p:bldP spid="1048648" grpId="0"/>
      <p:bldP spid="1048649" grpId="0"/>
      <p:bldP spid="1048650" grpId="0"/>
      <p:bldP spid="1048651" grpId="0"/>
      <p:bldP spid="1048652" grpId="0"/>
      <p:bldP spid="1048653" grpId="0"/>
      <p:bldP spid="1048654" grpId="0"/>
      <p:bldP spid="1048655" grpId="0"/>
      <p:bldP spid="1048656" grpId="0"/>
      <p:bldP spid="1048657" grpId="0"/>
      <p:bldP spid="1048658" grpId="0" animBg="1"/>
      <p:bldP spid="1048659" grpId="0" animBg="1"/>
      <p:bldP spid="1048660" grpId="0" animBg="1"/>
      <p:bldP spid="1048661" grpId="0" animBg="1"/>
      <p:bldP spid="1048662" grpId="0" animBg="1"/>
      <p:bldP spid="1048663" grpId="0" animBg="1"/>
      <p:bldP spid="1048664" grpId="0" animBg="1"/>
      <p:bldP spid="1048665" grpId="0" animBg="1"/>
    </p:bldLst>
  </p:timing>
</p:sld>
</file>

<file path=ppt/theme/_rels/them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lastClr="000000" val="windowText"/>
      </a:dk1>
      <a:lt1>
        <a:sysClr lastClr="FFFFFF" val="window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r="5400000" dist="254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r="5400000" dist="381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dir="tl" rig="threePt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>
            <a:fillRect/>
          </a:stretch>
        </a:blip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الخريطة</dc:title>
  <dc:creator>Haidar</dc:creator>
  <cp:lastModifiedBy>MRT www.Win2Farsi.com</cp:lastModifiedBy>
  <dcterms:created xsi:type="dcterms:W3CDTF">۲۰۰۴-۰۶-۳۰T۱۲:۵۶:۱۵Z</dcterms:created>
  <dcterms:modified xsi:type="dcterms:W3CDTF">۲۰۱۷-۱۲-۱۸T۲۰:۱۷:۰۴Z</dcterms:modified>
</cp:coreProperties>
</file>